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8" r:id="rId4"/>
    <p:sldMasterId id="2147483730" r:id="rId5"/>
    <p:sldMasterId id="2147483754" r:id="rId6"/>
  </p:sldMasterIdLst>
  <p:notesMasterIdLst>
    <p:notesMasterId r:id="rId20"/>
  </p:notesMasterIdLst>
  <p:sldIdLst>
    <p:sldId id="292" r:id="rId7"/>
    <p:sldId id="257" r:id="rId8"/>
    <p:sldId id="298" r:id="rId9"/>
    <p:sldId id="284" r:id="rId10"/>
    <p:sldId id="260" r:id="rId11"/>
    <p:sldId id="296" r:id="rId12"/>
    <p:sldId id="286" r:id="rId13"/>
    <p:sldId id="300" r:id="rId14"/>
    <p:sldId id="294" r:id="rId15"/>
    <p:sldId id="262" r:id="rId16"/>
    <p:sldId id="263" r:id="rId17"/>
    <p:sldId id="265" r:id="rId18"/>
    <p:sldId id="266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336699"/>
    <a:srgbClr val="0066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32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E8C236-5C45-4E63-8546-BE06E50B1448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45CA1C6-B2F7-44E6-B1C4-D48F1E0C58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768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8DD9F4-9A0B-4EE3-9EC1-801D2D63DC48}" type="slidenum">
              <a:rPr lang="pl-PL" smtClean="0">
                <a:solidFill>
                  <a:srgbClr val="000000"/>
                </a:solidFill>
              </a:rPr>
              <a:pPr/>
              <a:t>1</a:t>
            </a:fld>
            <a:endParaRPr 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TG w opisie na pełne słowa</a:t>
            </a:r>
          </a:p>
        </p:txBody>
      </p:sp>
      <p:sp>
        <p:nvSpPr>
          <p:cNvPr id="952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9D31D-A2E6-41B0-89B1-BED0841C8296}" type="slidenum">
              <a:rPr lang="pl-PL" smtClean="0"/>
              <a:pPr/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9728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2EE05-FEAA-4DBC-A6C0-10E5487A81B5}" type="slidenum">
              <a:rPr lang="pl-PL" smtClean="0"/>
              <a:pPr/>
              <a:t>11</a:t>
            </a:fld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9933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1B98E4-6233-449B-9FEC-12F8B78FFB3B}" type="slidenum">
              <a:rPr lang="pl-PL" smtClean="0"/>
              <a:pPr/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0137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8CBB3C-6191-4306-8C96-270FAB090C8A}" type="slidenum">
              <a:rPr lang="pl-PL" smtClean="0"/>
              <a:pPr/>
              <a:t>13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Większe lietry i od „budowa”</a:t>
            </a:r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B2CD9A-04FE-418B-B69C-B11A58008E05}" type="slidenum">
              <a:rPr lang="pl-PL" smtClean="0"/>
              <a:pPr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08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768225-5386-4A0B-8E40-4D87F0694757}" type="slidenum">
              <a:rPr lang="pl-PL" smtClean="0">
                <a:solidFill>
                  <a:srgbClr val="000000"/>
                </a:solidFill>
              </a:rPr>
              <a:pPr/>
              <a:t>3</a:t>
            </a:fld>
            <a:endParaRPr 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FE2DCF-7EE5-43DC-9E50-C608F7CF7062}" type="slidenum">
              <a:rPr lang="pl-PL" smtClean="0"/>
              <a:pPr/>
              <a:t>4</a:t>
            </a:fld>
            <a:endParaRPr lang="pl-PL" smtClean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wystawanie</a:t>
            </a: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Rodzielić na dwie grupy jak na obrazkach</a:t>
            </a:r>
          </a:p>
        </p:txBody>
      </p:sp>
      <p:sp>
        <p:nvSpPr>
          <p:cNvPr id="849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49F831-3081-4D6A-B5BB-7CA3430DB49D}" type="slidenum">
              <a:rPr lang="pl-PL" smtClean="0"/>
              <a:pPr/>
              <a:t>5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704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0E2C4F-8738-45DD-9987-94FCBFCF2ACE}" type="slidenum">
              <a:rPr lang="pl-PL" smtClean="0">
                <a:solidFill>
                  <a:srgbClr val="000000"/>
                </a:solidFill>
              </a:rPr>
              <a:pPr/>
              <a:t>6</a:t>
            </a:fld>
            <a:endParaRPr 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909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837765-B1AA-4F6B-917D-B1877A252F7D}" type="slidenum">
              <a:rPr lang="pl-PL" smtClean="0">
                <a:solidFill>
                  <a:srgbClr val="000000"/>
                </a:solidFill>
              </a:rPr>
              <a:pPr/>
              <a:t>7</a:t>
            </a:fld>
            <a:endParaRPr 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Krócej odrobinę – pełne jako tło do przeczytania</a:t>
            </a:r>
          </a:p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9113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9B243F-7A59-416B-8377-DED9F66F1451}" type="slidenum">
              <a:rPr lang="pl-PL" smtClean="0">
                <a:solidFill>
                  <a:srgbClr val="000000"/>
                </a:solidFill>
              </a:rPr>
              <a:pPr/>
              <a:t>8</a:t>
            </a:fld>
            <a:endParaRPr 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Rodzielić na dwie grupy jak na obrazkach</a:t>
            </a:r>
          </a:p>
        </p:txBody>
      </p:sp>
      <p:sp>
        <p:nvSpPr>
          <p:cNvPr id="931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426A1E-2F23-4B3F-BA38-801623B2FAD5}" type="slidenum">
              <a:rPr lang="pl-PL" smtClean="0">
                <a:solidFill>
                  <a:srgbClr val="000000"/>
                </a:solidFill>
              </a:rPr>
              <a:pPr/>
              <a:t>9</a:t>
            </a:fld>
            <a:endParaRPr 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E84F-1934-4E03-B328-265F2B510335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43A76-8581-465B-B2AD-B3244D6664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027E-3134-4706-9307-788C7685DE03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C65C-1E37-49D0-A155-B3E7AE9D14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6A10E-10EB-47F8-9E52-CCB25F118A1E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2D80C-5005-4C6E-9ECA-062F59BDA2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FB5E-6E16-4231-8237-4E626557ACBE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89D3-B3A4-4734-B514-464C4031DF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2896-0886-41FB-A8C4-D28888F90B55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DB079-9522-4296-910F-28F7C37BF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2A4F-DB07-47CF-A818-F9661ADE5255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AF45-AEC1-4023-9FFB-E9D8823308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6B0C-9093-4DB2-A309-0CF6A4A72E0F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D411-2CB7-492E-9AFD-5909509B5D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B669-6CDE-4C9A-88D6-A868D78D6E82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466AF-C863-47CF-821D-D49834B654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E619-1E8F-4CB3-96C6-B0194F8F8AC7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AB06-224F-4944-9CAD-0C8FF61B0E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6CD1-A11A-4166-8FFD-1849967FEA5A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C933-1352-4A86-BAD9-22545CC9FB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AA0DB-6330-4F99-B4A1-455C49146BD7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3B04-5E0D-4E62-8C5D-8C62211914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15F5-EA3A-43B0-B1CF-772F82A31F9E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0E9D-9026-49CF-8365-A0D985C6A0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ACCF-B664-4476-B946-8E204DCDC435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707C-2ADF-4D9B-BE7A-76FF39068E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C0E9-CBA3-4A87-94D7-CF9EE1B61004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6E9F-196F-4512-82B9-F40CB30F8F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BB69-FAAE-4CED-83BD-887809B5E987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2F18-046F-4DFF-B5DD-9CD72817A9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249C-1757-4EB4-A94A-49AA6B64000D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6610-A01C-482F-8F01-0387493DBB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D452-0F40-4B9C-939C-4656D8BCC27F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9E08-9B40-48C2-91E1-EDC37CDF93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2E96-D511-41B1-8FD4-B123C3860F65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FC29-8B38-4EFB-A895-A9D7F078C4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DD40-17F6-46F9-8764-91BA1A966018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2683-DAA0-4A57-830B-8EDC7EEAA7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F6BB-D022-4885-BEC5-0F0FD262BBA2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A329-2EC2-4649-94FC-A3D49F444C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CEAE-990D-42A6-A759-0AE3BFA05808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8279-AACD-4278-AE66-B514B6E9E6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E6AD-4615-415E-AF2C-1DAF1F67BBC5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E553-01AF-49BE-879E-17E602A9AA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FAE6-F2BE-4988-A577-490C18A3777D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B669-9EFE-4205-A320-BA142A805F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602D-09AB-4E70-90D4-D11FA68A0E5C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5AB2-7CCA-4EC9-80C9-061BED7612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64B7-FCE9-44A4-AC48-67A24B306D8E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E9D8B-5775-414D-AE24-272BB3705D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601B-0E87-4569-8B98-63BED3FCBEC3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3A571-FF7B-4B80-B344-4EF0FAAD40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8C8F-747A-430F-A9D9-219AC8D3355A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7BB3-659C-463E-B148-5722EDDD5C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3974-6681-438B-95BB-C42F0F81D650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5A08-9363-4427-96E0-8B6FE76EFF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1438-E3BA-4949-BAE2-E5255D07DA64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B543-BF52-4C55-9666-DA013C8D4D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6D28-1918-48EC-B6FF-C332B9517099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8A44-32CC-4D03-84E8-9DF647F31D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8D6B8-9814-437A-8C61-AD292D896A83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5B65-52AD-4500-9FE0-98EB173B0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0959-DB9E-477A-A526-3D0C0A4B1CB7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0189-38F1-4952-8C02-13EA41D196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024E-B106-409D-8179-D60BE69DED43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7A06-495C-4152-967C-5EB1CB00B9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E177-7413-457A-A269-B6B9D8067318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2D095-2935-43B7-AB5D-63CDF9F742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7660-EC11-4C29-80ED-6B47447C9915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313F-28E8-4353-A23E-794C7733BC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0FA1-E963-49B4-B780-0B7B48DE0E93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A844-4230-4E1B-93A0-A4F86E51CD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3E99-15A3-428A-9C36-F81EFB31D949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EF1D-C1A5-42E6-83F2-2237BC9938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FD1C-043F-47FF-BC83-1F81115D25FB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0617-0C3D-4FBB-BB3B-CB049C9118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304E-44E9-4A73-AAF7-FEA897B55848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F84A-87D2-4243-96C5-BE1604BE5D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4FB1-ABC2-4C2B-B749-39FF993D51DB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5DCB-208E-48B2-A9A8-45BA1628E4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AA64-295E-4F5D-B744-49A739BB03F6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D103-0FCC-4348-8217-508F7360F7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CE7D-067B-4CA4-B2CA-EACA23431918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203B-8E07-43BB-A0E0-0BEB2A400C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AB1F-67A1-4D30-A99C-ACF0592A00FD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0D00-33B0-4A03-A8C7-4BDC0E6ED3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0037-B593-4F6C-A9CD-7EF9EF9D9FF9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EE457-F923-4A64-B24C-6B5CED73D9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2ED6-94A6-4495-83E1-494C7FAFF5B4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D1EF-95FA-41B9-B4B9-07010860B5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EC1A8-76C3-4406-8197-E7075161180F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813D-2322-4EFF-9137-0903498457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12983-B63B-4EEB-948F-8FEDD968AD25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A62A8-105A-4C72-B96B-6142204946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75B3-D0AA-4076-86BF-E2C6F419A791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0BCA-514D-494A-AEFF-E08FC1729C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C379-53DE-47F2-9328-040D2850FE63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B811E-F316-4ECE-B5E6-09D4F540AF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F8A2-0559-4404-AA2D-4336F40C7A51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DA04-C2C3-4CA4-928C-E32510E2CB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FC22-2986-42FC-8635-895DF4EEA5E1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0E33-9C7D-445F-A6C1-74C53B3CDF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BAE6-1598-49C3-A6F7-2221E30E070C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5F5B-843A-438E-BB33-BA1C50DD9E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97C4B-C15A-4932-B1E1-51AD3AD7A77D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6852-31B1-4AB0-B2E9-F0E86431E3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301C-578D-4643-AED5-F77F9DCD0BEA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8234-C24D-4C60-BA76-A1F691F50B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6187-0ECD-4CBA-BC50-61B32A98F7EA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6339-A151-4BA3-B68C-0624C55CF3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E16B18D-B558-4AE8-AE46-B13CF1FAE48D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19AD037-7864-429C-B62D-152EAAA17C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4" r:id="rId3"/>
    <p:sldLayoutId id="2147483773" r:id="rId4"/>
    <p:sldLayoutId id="2147483772" r:id="rId5"/>
    <p:sldLayoutId id="2147483771" r:id="rId6"/>
    <p:sldLayoutId id="2147483770" r:id="rId7"/>
    <p:sldLayoutId id="2147483769" r:id="rId8"/>
    <p:sldLayoutId id="2147483768" r:id="rId9"/>
    <p:sldLayoutId id="2147483767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560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979FE5B-C917-4AB6-886D-B7BC113526A8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ABE4C6FE-5368-41ED-9D44-CE44EE29AC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5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789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5883FB3-D848-446D-9C4F-049C509296FF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3DBB4E3-CED7-47DF-87C1-B23D6A8CA8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96" r:id="rId3"/>
    <p:sldLayoutId id="2147483795" r:id="rId4"/>
    <p:sldLayoutId id="2147483794" r:id="rId5"/>
    <p:sldLayoutId id="2147483793" r:id="rId6"/>
    <p:sldLayoutId id="2147483792" r:id="rId7"/>
    <p:sldLayoutId id="2147483791" r:id="rId8"/>
    <p:sldLayoutId id="2147483790" r:id="rId9"/>
    <p:sldLayoutId id="2147483789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5017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E97084E5-FA1F-4C5C-8AA4-E579B2B418E3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DC090C0F-724B-4978-8DDA-56796DB646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8" r:id="rId2"/>
    <p:sldLayoutId id="2147483807" r:id="rId3"/>
    <p:sldLayoutId id="2147483806" r:id="rId4"/>
    <p:sldLayoutId id="2147483805" r:id="rId5"/>
    <p:sldLayoutId id="2147483804" r:id="rId6"/>
    <p:sldLayoutId id="2147483803" r:id="rId7"/>
    <p:sldLayoutId id="2147483802" r:id="rId8"/>
    <p:sldLayoutId id="2147483801" r:id="rId9"/>
    <p:sldLayoutId id="2147483800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6246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0078947-0E58-424C-BA65-F22BCF0862A0}" type="datetimeFigureOut">
              <a:rPr lang="pl-PL"/>
              <a:pPr>
                <a:defRPr/>
              </a:pPr>
              <a:t>02-03-2010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3F2AD0A-3D1D-4454-B410-CA8F76B933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jpeg"/><Relationship Id="rId11" Type="http://schemas.openxmlformats.org/officeDocument/2006/relationships/image" Target="../media/image33.png"/><Relationship Id="rId5" Type="http://schemas.openxmlformats.org/officeDocument/2006/relationships/image" Target="../media/image13.jpeg"/><Relationship Id="rId10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750" y="5084763"/>
            <a:ext cx="8135938" cy="1296987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pPr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srgbClr val="003399"/>
                </a:solidFill>
                <a:latin typeface="+mn-lt"/>
              </a:rPr>
              <a:t>Wiesz Co Dobre</a:t>
            </a:r>
          </a:p>
          <a:p>
            <a:pPr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srgbClr val="003399"/>
                </a:solidFill>
                <a:latin typeface="+mn-lt"/>
              </a:rPr>
              <a:t>Budowanie docelowego, aspirującego wizerunku użytkownika marki Skoda</a:t>
            </a:r>
          </a:p>
          <a:p>
            <a:pPr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kern="0" dirty="0">
                <a:solidFill>
                  <a:srgbClr val="003399"/>
                </a:solidFill>
                <a:latin typeface="+mn-lt"/>
              </a:rPr>
              <a:t>Best </a:t>
            </a:r>
            <a:r>
              <a:rPr lang="pl-PL" sz="2000" b="1" kern="0" dirty="0" err="1">
                <a:solidFill>
                  <a:srgbClr val="003399"/>
                </a:solidFill>
                <a:latin typeface="+mn-lt"/>
              </a:rPr>
              <a:t>Use</a:t>
            </a:r>
            <a:r>
              <a:rPr lang="pl-PL" sz="2000" b="1" kern="0" dirty="0">
                <a:solidFill>
                  <a:srgbClr val="003399"/>
                </a:solidFill>
                <a:latin typeface="+mn-lt"/>
              </a:rPr>
              <a:t> Of </a:t>
            </a:r>
            <a:r>
              <a:rPr lang="pl-PL" sz="2000" b="1" kern="0" dirty="0" err="1">
                <a:solidFill>
                  <a:srgbClr val="003399"/>
                </a:solidFill>
                <a:latin typeface="+mn-lt"/>
              </a:rPr>
              <a:t>Content</a:t>
            </a:r>
            <a:endParaRPr lang="pl-PL" sz="2000" b="1" kern="0" dirty="0">
              <a:solidFill>
                <a:srgbClr val="003399"/>
              </a:solidFill>
              <a:latin typeface="+mn-lt"/>
            </a:endParaRPr>
          </a:p>
          <a:p>
            <a:pPr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l-PL" sz="2000" b="1" kern="0" dirty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503238"/>
          </a:xfrm>
        </p:spPr>
        <p:txBody>
          <a:bodyPr anchor="t"/>
          <a:lstStyle/>
          <a:p>
            <a:pPr algn="l" eaLnBrk="1" hangingPunct="1"/>
            <a:r>
              <a:rPr lang="pl-PL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 Innowacyjność strategii komunikacji w mediach		5a</a:t>
            </a:r>
            <a:endParaRPr lang="pl-PL" sz="2200" smtClean="0">
              <a:solidFill>
                <a:schemeClr val="bg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2500313"/>
            <a:ext cx="5072063" cy="8397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53988" lvl="2" indent="-150813"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itchFamily="18" charset="2"/>
              <a:buChar char="}"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Naturalne wykorzystanie trendu rekomendacji jako sposobu komunikacji z grupą</a:t>
            </a:r>
          </a:p>
        </p:txBody>
      </p:sp>
      <p:pic>
        <p:nvPicPr>
          <p:cNvPr id="4" name="Picture 14" descr="http://ksiegarnia.pascal.pl/data/produkty/duze_okladki/samochodem_wloch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40162"/>
            <a:ext cx="952500" cy="165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058--59brno_KK.jpg"/>
          <p:cNvPicPr>
            <a:picLocks noChangeAspect="1"/>
          </p:cNvPicPr>
          <p:nvPr/>
        </p:nvPicPr>
        <p:blipFill>
          <a:blip r:embed="rId6" cstate="print"/>
          <a:srcRect r="49750"/>
          <a:stretch>
            <a:fillRect/>
          </a:stretch>
        </p:blipFill>
        <p:spPr>
          <a:xfrm>
            <a:off x="1475656" y="4540162"/>
            <a:ext cx="1440160" cy="167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 l="30716" t="11540" r="30313" b="8749"/>
          <a:stretch>
            <a:fillRect/>
          </a:stretch>
        </p:blipFill>
        <p:spPr bwMode="auto">
          <a:xfrm>
            <a:off x="4139952" y="4540162"/>
            <a:ext cx="136942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 l="29544" t="8838" r="25574" b="7715"/>
          <a:stretch>
            <a:fillRect/>
          </a:stretch>
        </p:blipFill>
        <p:spPr bwMode="auto">
          <a:xfrm>
            <a:off x="2987824" y="4540162"/>
            <a:ext cx="122413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 cstate="print"/>
          <a:srcRect l="20078" t="12549" r="8450" b="24707"/>
          <a:stretch>
            <a:fillRect/>
          </a:stretch>
        </p:blipFill>
        <p:spPr bwMode="auto">
          <a:xfrm>
            <a:off x="7000892" y="4572008"/>
            <a:ext cx="1640262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snapshot201001291155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500694" y="4500570"/>
            <a:ext cx="153658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571500" y="3500438"/>
            <a:ext cx="4857750" cy="839787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53988" lvl="2" indent="-150813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itchFamily="18" charset="2"/>
              <a:buChar char="}"/>
              <a:defRPr/>
            </a:pPr>
            <a:r>
              <a:rPr lang="pl-PL" b="1" dirty="0">
                <a:latin typeface="Arial" pitchFamily="34" charset="0"/>
                <a:cs typeface="Arial" pitchFamily="34" charset="0"/>
              </a:rPr>
              <a:t>Prezentowanie contentu w czasie największej receptywności naszej grupy docelowej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71500" y="1571625"/>
            <a:ext cx="5072063" cy="839788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53988" lvl="2" indent="-150813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itchFamily="18" charset="2"/>
              <a:buChar char="}"/>
              <a:defRPr/>
            </a:pPr>
            <a:r>
              <a:rPr lang="pl-PL" b="1" dirty="0">
                <a:latin typeface="Arial" pitchFamily="34" charset="0"/>
                <a:cs typeface="Arial" pitchFamily="34" charset="0"/>
              </a:rPr>
              <a:t>Skoda nie tylko otoczona wizerunkowym contentem, ale jako jego element, a wręcz endorser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1" cstate="print"/>
          <a:srcRect l="7087" t="67183" r="7273" b="15099"/>
          <a:stretch>
            <a:fillRect/>
          </a:stretch>
        </p:blipFill>
        <p:spPr bwMode="auto">
          <a:xfrm>
            <a:off x="5715000" y="1571625"/>
            <a:ext cx="2968625" cy="64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upa 8"/>
          <p:cNvGrpSpPr>
            <a:grpSpLocks/>
          </p:cNvGrpSpPr>
          <p:nvPr/>
        </p:nvGrpSpPr>
        <p:grpSpPr bwMode="auto">
          <a:xfrm>
            <a:off x="5786438" y="2357438"/>
            <a:ext cx="2571750" cy="1928812"/>
            <a:chOff x="-790171" y="1196975"/>
            <a:chExt cx="5146271" cy="3240088"/>
          </a:xfrm>
        </p:grpSpPr>
        <p:pic>
          <p:nvPicPr>
            <p:cNvPr id="9422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30716" t="11540" r="30313" b="8749"/>
            <a:stretch>
              <a:fillRect/>
            </a:stretch>
          </p:blipFill>
          <p:spPr bwMode="auto">
            <a:xfrm>
              <a:off x="-790171" y="1223304"/>
              <a:ext cx="2833283" cy="316706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94223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 l="29532" t="10335" r="29713" b="7715"/>
            <a:stretch>
              <a:fillRect/>
            </a:stretch>
          </p:blipFill>
          <p:spPr bwMode="auto">
            <a:xfrm>
              <a:off x="2052638" y="1196975"/>
              <a:ext cx="2303462" cy="32400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 uiExpand="1" build="p" animBg="1"/>
      <p:bldP spid="2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 anchor="t"/>
          <a:lstStyle/>
          <a:p>
            <a:pPr algn="l" eaLnBrk="1" hangingPunct="1"/>
            <a:r>
              <a:rPr lang="pl-PL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Komentarz lektora						5b</a:t>
            </a:r>
            <a:br>
              <a:rPr lang="pl-PL" sz="18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pl-PL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						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2" indent="-342900" eaLnBrk="1" hangingPunct="1">
              <a:buFont typeface="Arial" charset="0"/>
              <a:buBlip>
                <a:blip r:embed="rId5"/>
              </a:buBlip>
            </a:pPr>
            <a:r>
              <a:rPr lang="pl-PL" sz="1800" smtClean="0">
                <a:latin typeface="Arial" charset="0"/>
                <a:cs typeface="Arial" charset="0"/>
              </a:rPr>
              <a:t>Sprawiliśmy, że Skoda nie tylko była otoczona wizerunkowym contentem, ale stała się jego elementem, a wręcz endorserem</a:t>
            </a:r>
          </a:p>
          <a:p>
            <a:pPr marL="342900" lvl="2" indent="-342900" eaLnBrk="1" hangingPunct="1">
              <a:buFont typeface="Arial" charset="0"/>
              <a:buBlip>
                <a:blip r:embed="rId5"/>
              </a:buBlip>
            </a:pPr>
            <a:r>
              <a:rPr lang="pl-PL" sz="1800" smtClean="0">
                <a:latin typeface="Arial" charset="0"/>
                <a:cs typeface="Arial" charset="0"/>
              </a:rPr>
              <a:t>Naturalne wykorzystanie trendu rekomendacji</a:t>
            </a:r>
          </a:p>
          <a:p>
            <a:pPr marL="342900" lvl="2" indent="-342900" eaLnBrk="1" hangingPunct="1">
              <a:buFont typeface="Arial" charset="0"/>
              <a:buBlip>
                <a:blip r:embed="rId5"/>
              </a:buBlip>
            </a:pPr>
            <a:endParaRPr lang="pl-PL" sz="1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pl-PL" sz="1800" smtClean="0">
                <a:latin typeface="Arial" charset="0"/>
                <a:cs typeface="Arial" charset="0"/>
              </a:rPr>
              <a:t>W naszym kręgu zainteresowań były podróże (podróże są blisko kompetencji auta–Skody), muzyka (słuchana w drodze) i kino (to najczęściej wskazywany sposób spędzania wolnego czasu w TG)</a:t>
            </a:r>
          </a:p>
          <a:p>
            <a:pPr eaLnBrk="1" hangingPunct="1">
              <a:buFontTx/>
              <a:buBlip>
                <a:blip r:embed="rId5"/>
              </a:buBlip>
            </a:pPr>
            <a:endParaRPr lang="pl-PL" sz="1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pl-PL" sz="1800" smtClean="0">
                <a:latin typeface="Arial" charset="0"/>
                <a:cs typeface="Arial" charset="0"/>
              </a:rPr>
              <a:t>Wydaliśmy serię przewodników dla zmotoryzowanych uzupełnioną o wskazówki dotyczące zwiedzanych obiektów i bezpieczeństwa na drodze. Trasy z przewodników zostały selektywnie opisane na łamach pism podróżniczych. Następnie Skoda wskazywała dobre filmy w sieciach wypożyczalni DVD oraz prowadziła swoją zakładkę z filmami na VOD w TV „N”. Dopełnieniem akcji były rekomendacje dotyczące muzyki prezentowane na łamach tygodnika piszącego o sposobach spędzenia wolnego czasu.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431800"/>
          </a:xfrm>
        </p:spPr>
        <p:txBody>
          <a:bodyPr anchor="t"/>
          <a:lstStyle/>
          <a:p>
            <a:pPr algn="l" eaLnBrk="1" hangingPunct="1"/>
            <a:r>
              <a:rPr lang="pl-PL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Uzyskane rezultaty    					6a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4689475" cy="2463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indent="3175"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Już w ciągu pierwszych 6 miesięcy akcja wzmocniła wybrane atrybuty marki. </a:t>
            </a:r>
          </a:p>
          <a:p>
            <a:pPr marL="0" lvl="2" indent="3175"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Atrybut „Niezawodna marka” wzrósł o 4pp, odnotowaliśmy silne wzrosty na atrybucie „Poleciłbym ją znajomemu” o 9pp, atrybut „Dla dostrzegających prawdziwą wartość” wzrósł o 4pp, silny wzrost w postrzeganiu Skody: „To może być moja marka” o 6pp.</a:t>
            </a:r>
          </a:p>
        </p:txBody>
      </p:sp>
      <p:pic>
        <p:nvPicPr>
          <p:cNvPr id="98308" name="Picture 6" descr="http://www.wieszcodobre.pl/images/bgbott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2928938"/>
            <a:ext cx="68421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 anchor="t"/>
          <a:lstStyle/>
          <a:p>
            <a:pPr algn="l" eaLnBrk="1" hangingPunct="1"/>
            <a:r>
              <a:rPr lang="pl-PL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KOMENTARZ LEKTORA 					6b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213" y="1628775"/>
            <a:ext cx="77041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pl-PL" kern="0" dirty="0">
                <a:latin typeface="Arial" pitchFamily="34" charset="0"/>
                <a:ea typeface="ＭＳ Ｐゴシック" pitchFamily="33" charset="-128"/>
                <a:cs typeface="Arial" pitchFamily="34" charset="0"/>
              </a:rPr>
              <a:t>Już w ciągu pierwszych 6 miesięcy akcja wzmocniła wybrane atrybuty marki. </a:t>
            </a:r>
          </a:p>
          <a:p>
            <a:pPr marL="342900" lvl="2" indent="-342900"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pl-PL" kern="0" dirty="0">
                <a:latin typeface="Arial" pitchFamily="34" charset="0"/>
                <a:ea typeface="ＭＳ Ｐゴシック" pitchFamily="33" charset="-128"/>
                <a:cs typeface="Arial" pitchFamily="34" charset="0"/>
              </a:rPr>
              <a:t>Atrybut „Niezawodna marka” wzrósł o 4pp, odnotowaliśmy silne wzrosty na atrybucie „Poleciłbym ją znajomemu” o 9pp, atrybut „Dla dostrzegających prawdziwą wartość” wzrósł o 4pp, silny wzrost w postrzeganiu Skody: „To może być moja marka” o 6pp.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701675"/>
            <a:ext cx="7975600" cy="639763"/>
          </a:xfrm>
        </p:spPr>
        <p:txBody>
          <a:bodyPr anchor="t"/>
          <a:lstStyle/>
          <a:p>
            <a:pPr algn="l" eaLnBrk="1" hangingPunct="1"/>
            <a:r>
              <a:rPr lang="pl-PL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Cel Kampanii						 	1a</a:t>
            </a: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1628775"/>
            <a:ext cx="4157662" cy="439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7828" name="Prostokąt 5"/>
          <p:cNvSpPr>
            <a:spLocks noChangeArrowheads="1"/>
          </p:cNvSpPr>
          <p:nvPr/>
        </p:nvSpPr>
        <p:spPr bwMode="auto">
          <a:xfrm>
            <a:off x="539750" y="2549525"/>
            <a:ext cx="63182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l-PL" b="1">
                <a:solidFill>
                  <a:srgbClr val="003399"/>
                </a:solidFill>
              </a:rPr>
              <a:t>Celem kampanii była budowa docelowego,</a:t>
            </a:r>
          </a:p>
          <a:p>
            <a:pPr>
              <a:lnSpc>
                <a:spcPct val="90000"/>
              </a:lnSpc>
            </a:pPr>
            <a:r>
              <a:rPr lang="pl-PL" b="1">
                <a:solidFill>
                  <a:srgbClr val="003399"/>
                </a:solidFill>
              </a:rPr>
              <a:t>aspirującego wizerunku użytkownika marki Skoda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 anchor="t"/>
          <a:lstStyle/>
          <a:p>
            <a:pPr algn="l" eaLnBrk="1" hangingPunct="1"/>
            <a:r>
              <a:rPr lang="pl-PL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KOMENTARZ LEKTORA 		 			1b</a:t>
            </a:r>
          </a:p>
        </p:txBody>
      </p:sp>
      <p:sp>
        <p:nvSpPr>
          <p:cNvPr id="79875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064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>
                <a:solidFill>
                  <a:srgbClr val="000000"/>
                </a:solidFill>
                <a:cs typeface="Arial" charset="0"/>
              </a:rPr>
              <a:t>W Polsce marka Skoda kojarzy się z rozsądnym wyborem, samochodem po prostu za rozsądną cenę.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>
                <a:solidFill>
                  <a:srgbClr val="000000"/>
                </a:solidFill>
                <a:cs typeface="Arial" charset="0"/>
              </a:rPr>
              <a:t>Celem kampanii była poprawa postrzegania marki w kierunku bardziej aspiracyjnego wizerunku kojarzącego się z dobrym wyborem.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pl-PL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5" name="Rectangle 11"/>
          <p:cNvSpPr>
            <a:spLocks noChangeArrowheads="1"/>
          </p:cNvSpPr>
          <p:nvPr/>
        </p:nvSpPr>
        <p:spPr bwMode="auto">
          <a:xfrm>
            <a:off x="684213" y="785813"/>
            <a:ext cx="7388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pl-PL" sz="2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Dla Kogo Jest Program „Wiesz Co Dobre”        2a</a:t>
            </a:r>
          </a:p>
        </p:txBody>
      </p:sp>
      <p:sp>
        <p:nvSpPr>
          <p:cNvPr id="5123" name="Prostokąt 19"/>
          <p:cNvSpPr>
            <a:spLocks noChangeArrowheads="1"/>
          </p:cNvSpPr>
          <p:nvPr/>
        </p:nvSpPr>
        <p:spPr bwMode="auto">
          <a:xfrm>
            <a:off x="3071813" y="1484313"/>
            <a:ext cx="57150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l-PL" b="1">
                <a:solidFill>
                  <a:srgbClr val="003399"/>
                </a:solidFill>
              </a:rPr>
              <a:t>Chcieliśmy dotrzeć do obecnych użytkowników…</a:t>
            </a:r>
          </a:p>
        </p:txBody>
      </p:sp>
      <p:sp>
        <p:nvSpPr>
          <p:cNvPr id="5124" name="Prostokąt 53"/>
          <p:cNvSpPr>
            <a:spLocks noChangeArrowheads="1"/>
          </p:cNvSpPr>
          <p:nvPr/>
        </p:nvSpPr>
        <p:spPr bwMode="auto">
          <a:xfrm>
            <a:off x="3071813" y="3714750"/>
            <a:ext cx="45323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pl-PL" b="1">
                <a:solidFill>
                  <a:srgbClr val="003399"/>
                </a:solidFill>
              </a:rPr>
              <a:t>…i potencjalnych użytkowników marki</a:t>
            </a:r>
          </a:p>
        </p:txBody>
      </p:sp>
      <p:sp>
        <p:nvSpPr>
          <p:cNvPr id="55" name="Prostokąt 54"/>
          <p:cNvSpPr/>
          <p:nvPr/>
        </p:nvSpPr>
        <p:spPr>
          <a:xfrm>
            <a:off x="3429000" y="1927225"/>
            <a:ext cx="5003800" cy="12176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53988" lvl="2" indent="-150813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itchFamily="18" charset="2"/>
              <a:buChar char="}"/>
              <a:defRPr/>
            </a:pPr>
            <a:r>
              <a:rPr lang="pl-PL" b="1" dirty="0"/>
              <a:t>Poszukujących funkcjonalnych i trwałych rozwiązań, które sprawdzają się w trudnych sytuacjach</a:t>
            </a:r>
          </a:p>
          <a:p>
            <a:pPr marL="153988" lvl="2" indent="-150813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itchFamily="18" charset="2"/>
              <a:buChar char="}"/>
              <a:defRPr/>
            </a:pPr>
            <a:r>
              <a:rPr lang="pl-PL" b="1" dirty="0"/>
              <a:t>Lubiących porządek</a:t>
            </a:r>
            <a:endParaRPr lang="en-US" b="1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print"/>
          <a:srcRect l="40162" t="33222" r="15542" b="22482"/>
          <a:stretch>
            <a:fillRect/>
          </a:stretch>
        </p:blipFill>
        <p:spPr bwMode="auto">
          <a:xfrm>
            <a:off x="539750" y="1773238"/>
            <a:ext cx="2519363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6" cstate="print"/>
          <a:srcRect l="40162" t="36992" r="14361" b="24618"/>
          <a:stretch>
            <a:fillRect/>
          </a:stretch>
        </p:blipFill>
        <p:spPr bwMode="auto">
          <a:xfrm>
            <a:off x="539750" y="4221163"/>
            <a:ext cx="2519363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Prostokąt 58"/>
          <p:cNvSpPr/>
          <p:nvPr/>
        </p:nvSpPr>
        <p:spPr>
          <a:xfrm>
            <a:off x="3419475" y="4246563"/>
            <a:ext cx="5003800" cy="968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53988" lvl="2" indent="-150813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itchFamily="18" charset="2"/>
              <a:buChar char="}"/>
              <a:defRPr/>
            </a:pPr>
            <a:r>
              <a:rPr lang="pl-PL" b="1" dirty="0"/>
              <a:t>Kierowców takich marek samochodowych jak: Toyota, Volkswagen, czy np. Honda</a:t>
            </a:r>
          </a:p>
          <a:p>
            <a:pPr marL="153988" lvl="2" indent="-150813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 3" pitchFamily="18" charset="2"/>
              <a:buChar char="}"/>
              <a:defRPr/>
            </a:pPr>
            <a:r>
              <a:rPr lang="pl-PL" b="1" dirty="0"/>
              <a:t>Ceniących walory użytkowe na równi z logo auta</a:t>
            </a: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5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18487" cy="941388"/>
          </a:xfrm>
        </p:spPr>
        <p:txBody>
          <a:bodyPr lIns="0" tIns="0" rIns="0" bIns="0"/>
          <a:lstStyle/>
          <a:p>
            <a:pPr algn="l" eaLnBrk="1" hangingPunct="1"/>
            <a:r>
              <a:rPr lang="pl-PL" sz="2600" smtClean="0">
                <a:solidFill>
                  <a:schemeClr val="bg1"/>
                </a:solidFill>
                <a:latin typeface="Arial" charset="0"/>
                <a:cs typeface="Arial" charset="0"/>
              </a:rPr>
              <a:t>Komentarz lektora						2b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617663"/>
            <a:ext cx="8229600" cy="4525962"/>
          </a:xfrm>
        </p:spPr>
        <p:txBody>
          <a:bodyPr/>
          <a:lstStyle/>
          <a:p>
            <a:pPr eaLnBrk="1" hangingPunct="1">
              <a:buFontTx/>
              <a:buBlip>
                <a:blip r:embed="rId4"/>
              </a:buBlip>
            </a:pPr>
            <a:r>
              <a:rPr lang="pl-PL" sz="1800" smtClean="0">
                <a:latin typeface="Arial" charset="0"/>
                <a:cs typeface="Arial" charset="0"/>
              </a:rPr>
              <a:t>Chcieliśmy dotrzeć do obecnych i potencjalny kierowców Skody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pl-PL" sz="1800" smtClean="0">
                <a:latin typeface="Arial" charset="0"/>
                <a:cs typeface="Arial" charset="0"/>
              </a:rPr>
              <a:t>Mężczyzn w 35+, mieszkańców miast.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pl-PL" sz="1800" smtClean="0">
                <a:latin typeface="Arial" charset="0"/>
                <a:cs typeface="Arial" charset="0"/>
              </a:rPr>
              <a:t>Ceniących sobie walory użytkowe samochodu i zdecydowanie przedkładających je nad kwestie estetyczne.  Poszukujących funkcjonalnych i trwałych rozwiązań, które sprawdzają się w trudnych sytuacjach. </a:t>
            </a:r>
          </a:p>
          <a:p>
            <a:pPr eaLnBrk="1" hangingPunct="1">
              <a:buFont typeface="Arial" charset="0"/>
              <a:buNone/>
            </a:pPr>
            <a:endParaRPr lang="pl-PL" sz="1800" smtClean="0">
              <a:latin typeface="Arial" charset="0"/>
              <a:cs typeface="Arial" charset="0"/>
            </a:endParaRPr>
          </a:p>
          <a:p>
            <a:pPr eaLnBrk="1" hangingPunct="1">
              <a:buFontTx/>
              <a:buBlip>
                <a:blip r:embed="rId4"/>
              </a:buBlip>
            </a:pPr>
            <a:r>
              <a:rPr lang="pl-PL" sz="1800" smtClean="0">
                <a:latin typeface="Arial" charset="0"/>
                <a:cs typeface="Arial" charset="0"/>
              </a:rPr>
              <a:t>Dodatkowe wyzwanie stanowili, Ci którzy odrzucają markę, a kierowcę Skody postrzegają jako „kapelusznika”</a:t>
            </a:r>
          </a:p>
          <a:p>
            <a:pPr marL="342900" lvl="2" indent="-342900" eaLnBrk="1" hangingPunct="1">
              <a:buFont typeface="Arial" charset="0"/>
              <a:buBlip>
                <a:blip r:embed="rId4"/>
              </a:buBlip>
            </a:pPr>
            <a:r>
              <a:rPr lang="pl-PL" sz="1800" smtClean="0">
                <a:latin typeface="Arial" charset="0"/>
                <a:cs typeface="Arial" charset="0"/>
              </a:rPr>
              <a:t>Mężczyźni,  ceniący w samochodzie jego walory użytkowe na równi z logo auta.</a:t>
            </a:r>
          </a:p>
          <a:p>
            <a:pPr eaLnBrk="1" hangingPunct="1">
              <a:buFont typeface="Arial" charset="0"/>
              <a:buNone/>
            </a:pPr>
            <a:endParaRPr lang="pl-PL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571500"/>
            <a:ext cx="8229600" cy="941388"/>
          </a:xfrm>
        </p:spPr>
        <p:txBody>
          <a:bodyPr anchor="t"/>
          <a:lstStyle/>
          <a:p>
            <a:pPr algn="l" eaLnBrk="1" hangingPunct="1"/>
            <a:r>
              <a:rPr lang="pl-PL" sz="2000" smtClean="0">
                <a:solidFill>
                  <a:schemeClr val="bg1"/>
                </a:solidFill>
                <a:latin typeface="Arial" charset="0"/>
                <a:cs typeface="Arial" charset="0"/>
              </a:rPr>
              <a:t>Wyzwanie: zmienić przeświadczenie konsumentów, że kupując Skodę podejmują dobry, a nie jak dotychczas jedynie rozsądny wybór 3a</a:t>
            </a:r>
          </a:p>
        </p:txBody>
      </p:sp>
      <p:sp>
        <p:nvSpPr>
          <p:cNvPr id="9" name="Objaśnienie ze strzałką w prawo 8"/>
          <p:cNvSpPr/>
          <p:nvPr/>
        </p:nvSpPr>
        <p:spPr>
          <a:xfrm>
            <a:off x="3214688" y="2762250"/>
            <a:ext cx="2928937" cy="1428750"/>
          </a:xfrm>
          <a:prstGeom prst="rightArrowCallout">
            <a:avLst>
              <a:gd name="adj1" fmla="val 26381"/>
              <a:gd name="adj2" fmla="val 48471"/>
              <a:gd name="adj3" fmla="val 17972"/>
              <a:gd name="adj4" fmla="val 849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2" indent="3175" algn="ctr">
              <a:lnSpc>
                <a:spcPct val="90000"/>
              </a:lnSpc>
              <a:spcBef>
                <a:spcPts val="1000"/>
              </a:spcBef>
              <a:buClr>
                <a:srgbClr val="C0504D"/>
              </a:buClr>
              <a:defRPr/>
            </a:pP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Kupując Skodę podejmujesz dobry, a nie jedynie rozsądny wybór …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4" name="Picture 4" descr="http://e-wycieraczki.pl/images/categories/Skoda_logo_ne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14563"/>
            <a:ext cx="1651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http://www.wieszcodobre.pl/images/bgbott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8238" y="3333750"/>
            <a:ext cx="50371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e-wycieraczki.pl/images/categories/Skoda_logo_new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21456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10" descr="http://www.asseenontvguys.com/Productimages/DIGITAL_COIN_COUNTING_MONEY_JA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2928938"/>
            <a:ext cx="200025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 anchor="t"/>
          <a:lstStyle/>
          <a:p>
            <a:pPr algn="l" eaLnBrk="1" hangingPunct="1"/>
            <a:r>
              <a:rPr lang="pl-PL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KOMENTARZ LEKTORA 		 			3b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0645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>
                <a:cs typeface="Arial" charset="0"/>
              </a:rPr>
              <a:t>W Polsce marka Skoda kojarzy się z rozsądnym wyborem, samochodem po prostu za rozsądną cenę. Wizerunek </a:t>
            </a:r>
            <a:r>
              <a:rPr lang="pl-PL" i="1">
                <a:cs typeface="Arial" charset="0"/>
              </a:rPr>
              <a:t>Value for money</a:t>
            </a:r>
            <a:r>
              <a:rPr lang="pl-PL">
                <a:cs typeface="Arial" charset="0"/>
              </a:rPr>
              <a:t> w długim okresie niekorzystnie wpłynął na pozycjonowanie marki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pl-PL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>
                <a:cs typeface="Arial" charset="0"/>
              </a:rPr>
              <a:t>Z badań wynika, że posiadacze Skody tłumaczą się ze swojego wyboru, czując się gorsi od właścicieli innych marek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pl-PL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>
                <a:cs typeface="Arial" charset="0"/>
              </a:rPr>
              <a:t>W oparciu o insight konsumencki powstała kampania </a:t>
            </a:r>
            <a:r>
              <a:rPr lang="pl-PL" i="1">
                <a:cs typeface="Arial" charset="0"/>
              </a:rPr>
              <a:t>Wiesz Co Dobre</a:t>
            </a:r>
            <a:r>
              <a:rPr lang="pl-PL">
                <a:cs typeface="Arial" charset="0"/>
              </a:rPr>
              <a:t> mająca na celu poprawę postrzegania marki kojarząc ją z dobrym wyborem. Stworzyliśmy system rekomendacji oparty o content  uzyskany od partnerów</a:t>
            </a:r>
          </a:p>
          <a:p>
            <a:pPr marL="342900" indent="-342900">
              <a:spcBef>
                <a:spcPct val="20000"/>
              </a:spcBef>
            </a:pPr>
            <a:endParaRPr lang="pl-PL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pl-PL">
                <a:cs typeface="Arial" charset="0"/>
              </a:rPr>
              <a:t>Symbolem akcji stał się żółty flamaster podkreślający dobre wybory czyli rekomendacje wystawiane przez Skodę. Takie rozwiązanie podkreśla użyteczność, co pokrywa się z wartościami Skody 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en-GB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2162"/>
          </a:xfrm>
        </p:spPr>
        <p:txBody>
          <a:bodyPr rtlCol="0" anchor="t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Aby powiązać Skodę z dobrym wyborem zbudowaliśmy </a:t>
            </a:r>
            <a:r>
              <a:rPr lang="pl-PL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lifestylowe</a:t>
            </a:r>
            <a:r>
              <a:rPr lang="pl-PL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otoczenie poprzez naturalne rekomendowanie contentu i dawanie użyteczności 4a</a:t>
            </a: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					3a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28625" y="1484313"/>
            <a:ext cx="2643188" cy="8397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indent="3175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defRPr/>
            </a:pPr>
            <a:r>
              <a:rPr lang="pl-PL" b="1" dirty="0">
                <a:latin typeface="Arial" pitchFamily="34" charset="0"/>
                <a:cs typeface="Arial" pitchFamily="34" charset="0"/>
              </a:rPr>
              <a:t>Seria przewodników z poradami Skody dla kierowców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http://ksiegarnia.pascal.pl/data/produkty/duze_okladki/samochodem_chorwac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00174"/>
            <a:ext cx="952500" cy="16634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9" name="Picture 14" descr="http://ksiegarnia.pascal.pl/data/produkty/duze_okladki/samochodem_wloch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500174"/>
            <a:ext cx="952500" cy="165425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6" cstate="print"/>
          <a:srcRect l="35201" t="12775" r="22784" b="6319"/>
          <a:stretch>
            <a:fillRect/>
          </a:stretch>
        </p:blipFill>
        <p:spPr bwMode="auto">
          <a:xfrm>
            <a:off x="2786063" y="2357438"/>
            <a:ext cx="1143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7" cstate="print"/>
          <a:srcRect l="34415" t="11404" r="24113" b="14983"/>
          <a:stretch>
            <a:fillRect/>
          </a:stretch>
        </p:blipFill>
        <p:spPr bwMode="auto">
          <a:xfrm>
            <a:off x="3786188" y="2500313"/>
            <a:ext cx="920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8" cstate="print"/>
          <a:srcRect l="34846" t="39128" r="24401" b="40200"/>
          <a:stretch>
            <a:fillRect/>
          </a:stretch>
        </p:blipFill>
        <p:spPr bwMode="auto">
          <a:xfrm>
            <a:off x="3071802" y="1571612"/>
            <a:ext cx="2357454" cy="9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9" cstate="print"/>
          <a:srcRect l="38981" t="28054" r="50388" b="57461"/>
          <a:stretch>
            <a:fillRect/>
          </a:stretch>
        </p:blipFill>
        <p:spPr bwMode="auto">
          <a:xfrm>
            <a:off x="7500957" y="1571612"/>
            <a:ext cx="1179727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Prostokąt 23"/>
          <p:cNvSpPr/>
          <p:nvPr/>
        </p:nvSpPr>
        <p:spPr>
          <a:xfrm>
            <a:off x="428625" y="4429125"/>
            <a:ext cx="4143375" cy="8397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indent="3175">
              <a:lnSpc>
                <a:spcPct val="90000"/>
              </a:lnSpc>
              <a:spcBef>
                <a:spcPts val="1000"/>
              </a:spcBef>
              <a:buClr>
                <a:srgbClr val="C0504D"/>
              </a:buClr>
              <a:defRPr/>
            </a:pP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Skoda rekomendowała wyselekcjonowane filmy w </a:t>
            </a:r>
            <a:r>
              <a:rPr lang="pl-PL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Beverly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Hills</a:t>
            </a: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Video i cyfrowej telewizji N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 cstate="print"/>
          <a:srcRect l="20078" t="12549" r="8450" b="24707"/>
          <a:stretch>
            <a:fillRect/>
          </a:stretch>
        </p:blipFill>
        <p:spPr bwMode="auto">
          <a:xfrm>
            <a:off x="357158" y="2643182"/>
            <a:ext cx="2542622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upa 17"/>
          <p:cNvGrpSpPr>
            <a:grpSpLocks/>
          </p:cNvGrpSpPr>
          <p:nvPr/>
        </p:nvGrpSpPr>
        <p:grpSpPr bwMode="auto">
          <a:xfrm>
            <a:off x="428625" y="5286375"/>
            <a:ext cx="5000625" cy="1071563"/>
            <a:chOff x="1" y="3717032"/>
            <a:chExt cx="8820471" cy="1152129"/>
          </a:xfrm>
        </p:grpSpPr>
        <p:pic>
          <p:nvPicPr>
            <p:cNvPr id="27" name="Obraz 26" descr="snapshot20100129115512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5585" y="3717032"/>
              <a:ext cx="1654887" cy="11521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90132" name="Grupa 16"/>
            <p:cNvGrpSpPr>
              <a:grpSpLocks/>
            </p:cNvGrpSpPr>
            <p:nvPr/>
          </p:nvGrpSpPr>
          <p:grpSpPr bwMode="auto">
            <a:xfrm>
              <a:off x="1" y="3717032"/>
              <a:ext cx="7164312" cy="1152129"/>
              <a:chOff x="1" y="3717032"/>
              <a:chExt cx="7164312" cy="1152129"/>
            </a:xfrm>
          </p:grpSpPr>
          <p:pic>
            <p:nvPicPr>
              <p:cNvPr id="29" name="Obraz 28" descr="snapshot20100129115334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" y="3718739"/>
                <a:ext cx="1229267" cy="11504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0" name="Obraz 29" descr="snapshot20100129115417.jp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209666" y="3717032"/>
                <a:ext cx="1467278" cy="11521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1" name="Obraz 30" descr="snapshot20100129115445.jp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629342" y="3717032"/>
                <a:ext cx="1414075" cy="11521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2" name="Obraz 31" descr="snapshot20100129115452.jp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95815" y="3717032"/>
                <a:ext cx="1520480" cy="11521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3" name="Obraz 32" descr="snapshot20100129115502.jp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507896" y="3717032"/>
                <a:ext cx="1657689" cy="11521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34" name="Obraz 13" descr="SKODA_VOYAGE_1_2_07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14875" y="3857625"/>
            <a:ext cx="23193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rostokąt 34"/>
          <p:cNvSpPr/>
          <p:nvPr/>
        </p:nvSpPr>
        <p:spPr>
          <a:xfrm>
            <a:off x="4786313" y="3071813"/>
            <a:ext cx="3929062" cy="8397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indent="3175">
              <a:lnSpc>
                <a:spcPct val="90000"/>
              </a:lnSpc>
              <a:spcBef>
                <a:spcPts val="1000"/>
              </a:spcBef>
              <a:buClr>
                <a:srgbClr val="C0504D"/>
              </a:buClr>
              <a:defRPr/>
            </a:pPr>
            <a:r>
              <a:rPr lang="pl-PL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prasie Skoda doradzała zarówno w temacie podróży, jak i kultury czy sztuki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upa 8"/>
          <p:cNvGrpSpPr>
            <a:grpSpLocks/>
          </p:cNvGrpSpPr>
          <p:nvPr/>
        </p:nvGrpSpPr>
        <p:grpSpPr bwMode="auto">
          <a:xfrm>
            <a:off x="6429375" y="4929188"/>
            <a:ext cx="2143125" cy="1428750"/>
            <a:chOff x="-790171" y="1196975"/>
            <a:chExt cx="5146271" cy="3240088"/>
          </a:xfrm>
        </p:grpSpPr>
        <p:pic>
          <p:nvPicPr>
            <p:cNvPr id="90129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 l="30716" t="11540" r="30313" b="8749"/>
            <a:stretch>
              <a:fillRect/>
            </a:stretch>
          </p:blipFill>
          <p:spPr bwMode="auto">
            <a:xfrm>
              <a:off x="-790171" y="1223304"/>
              <a:ext cx="2833283" cy="316706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pic>
          <p:nvPicPr>
            <p:cNvPr id="90130" name="Picture 6"/>
            <p:cNvPicPr>
              <a:picLocks noChangeAspect="1" noChangeArrowheads="1"/>
            </p:cNvPicPr>
            <p:nvPr/>
          </p:nvPicPr>
          <p:blipFill>
            <a:blip r:embed="rId19" cstate="print"/>
            <a:srcRect l="29532" t="10335" r="29713" b="7715"/>
            <a:stretch>
              <a:fillRect/>
            </a:stretch>
          </p:blipFill>
          <p:spPr bwMode="auto">
            <a:xfrm>
              <a:off x="2052638" y="1196975"/>
              <a:ext cx="2303462" cy="32400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</p:grp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20" cstate="print"/>
          <a:srcRect l="7087" t="67183" r="7273" b="15099"/>
          <a:stretch>
            <a:fillRect/>
          </a:stretch>
        </p:blipFill>
        <p:spPr bwMode="auto">
          <a:xfrm>
            <a:off x="6748463" y="4000500"/>
            <a:ext cx="1889125" cy="50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 lIns="0" tIns="0" rIns="0" bIns="0"/>
          <a:lstStyle/>
          <a:p>
            <a:pPr algn="l" eaLnBrk="1" hangingPunct="1"/>
            <a:r>
              <a:rPr lang="pl-PL" sz="2600" smtClean="0">
                <a:solidFill>
                  <a:schemeClr val="bg1"/>
                </a:solidFill>
                <a:latin typeface="Arial" charset="0"/>
                <a:cs typeface="Arial" charset="0"/>
              </a:rPr>
              <a:t>Komentarz lektora						4b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617663"/>
            <a:ext cx="8229600" cy="4525962"/>
          </a:xfrm>
        </p:spPr>
        <p:txBody>
          <a:bodyPr/>
          <a:lstStyle/>
          <a:p>
            <a:pPr marL="342900" lvl="2" indent="-342900" eaLnBrk="1" hangingPunct="1">
              <a:buFont typeface="Arial" charset="0"/>
              <a:buBlip>
                <a:blip r:embed="rId4"/>
              </a:buBlip>
            </a:pPr>
            <a:r>
              <a:rPr lang="pl-PL" sz="1800" smtClean="0">
                <a:latin typeface="Arial" charset="0"/>
                <a:cs typeface="Arial" charset="0"/>
              </a:rPr>
              <a:t>Stworzyliśmy serię przewodników dla kierowców. Opisy popularnych kierunków podróży wzbogacono o porady dotyczące wyboru optymalnych tras i unikalne informacje na temat bezpieczeństwa na drodze w każdym z krajów</a:t>
            </a:r>
          </a:p>
          <a:p>
            <a:pPr marL="342900" lvl="2" indent="-342900" eaLnBrk="1" hangingPunct="1">
              <a:buFont typeface="Arial" charset="0"/>
              <a:buBlip>
                <a:blip r:embed="rId4"/>
              </a:buBlip>
            </a:pPr>
            <a:r>
              <a:rPr lang="pl-PL" sz="1800" smtClean="0">
                <a:latin typeface="Arial" charset="0"/>
                <a:cs typeface="Arial" charset="0"/>
              </a:rPr>
              <a:t>W Telewizji N daliśmy abonentom możliwość skorzystania z VOD po promocyjnej cenie. Filmy rekomendowała Skoda. O nowych pozycjach informowały zwiastuny filmowe</a:t>
            </a:r>
          </a:p>
          <a:p>
            <a:pPr marL="342900" lvl="2" indent="-342900" eaLnBrk="1" hangingPunct="1">
              <a:buFont typeface="Arial" charset="0"/>
              <a:buBlip>
                <a:blip r:embed="rId4"/>
              </a:buBlip>
            </a:pPr>
            <a:r>
              <a:rPr lang="pl-PL" sz="1800" smtClean="0">
                <a:latin typeface="Arial" charset="0"/>
                <a:cs typeface="Arial" charset="0"/>
              </a:rPr>
              <a:t>W Beverly Hills Video docieraliśmy do kinomanów którzy wolą tradycyjne wypożyczalnie</a:t>
            </a:r>
          </a:p>
          <a:p>
            <a:pPr marL="342900" lvl="2" indent="-342900" eaLnBrk="1" hangingPunct="1">
              <a:buFont typeface="Arial" charset="0"/>
              <a:buBlip>
                <a:blip r:embed="rId4"/>
              </a:buBlip>
            </a:pPr>
            <a:r>
              <a:rPr lang="pl-PL" sz="1800" smtClean="0">
                <a:latin typeface="Arial" charset="0"/>
                <a:cs typeface="Arial" charset="0"/>
              </a:rPr>
              <a:t>Z magazynami podróżniczym stworzyliśmy serię artykułów, tam inspirowaliśmy Polaków proponując interesujące kierunki podróży samochodowych</a:t>
            </a:r>
          </a:p>
          <a:p>
            <a:pPr marL="342900" lvl="2" indent="-342900" eaLnBrk="1" hangingPunct="1">
              <a:buFont typeface="Arial" charset="0"/>
              <a:buBlip>
                <a:blip r:embed="rId4"/>
              </a:buBlip>
            </a:pPr>
            <a:r>
              <a:rPr lang="pl-PL" sz="1800" smtClean="0">
                <a:latin typeface="Arial" charset="0"/>
                <a:cs typeface="Arial" charset="0"/>
              </a:rPr>
              <a:t>W prasie lifestylowej dawaliśmy  propozycje spędzania wolnego czasu proponując wybrane wydarzenia muzyczne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0.|11.4|21.7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12162</TotalTime>
  <Words>814</Words>
  <Application>Microsoft Office PowerPoint</Application>
  <PresentationFormat>Pokaz na ekranie (4:3)</PresentationFormat>
  <Paragraphs>79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Motyw pakietu Office</vt:lpstr>
      <vt:lpstr>Projekt domyślny</vt:lpstr>
      <vt:lpstr>1_Motyw pakietu Office</vt:lpstr>
      <vt:lpstr>2_Motyw pakietu Office</vt:lpstr>
      <vt:lpstr>3_Motyw pakietu Office</vt:lpstr>
      <vt:lpstr>5_Motyw pakietu Office</vt:lpstr>
      <vt:lpstr>Slajd 1</vt:lpstr>
      <vt:lpstr>Cel Kampanii        1a</vt:lpstr>
      <vt:lpstr>KOMENTARZ LEKTORA       1b</vt:lpstr>
      <vt:lpstr>Slajd 4</vt:lpstr>
      <vt:lpstr>Komentarz lektora      2b</vt:lpstr>
      <vt:lpstr>Wyzwanie: zmienić przeświadczenie konsumentów, że kupując Skodę podejmują dobry, a nie jak dotychczas jedynie rozsądny wybór 3a</vt:lpstr>
      <vt:lpstr>KOMENTARZ LEKTORA       3b</vt:lpstr>
      <vt:lpstr>Aby powiązać Skodę z dobrym wyborem zbudowaliśmy lifestylowe otoczenie poprzez naturalne rekomendowanie contentu i dawanie użyteczności 4a        3a</vt:lpstr>
      <vt:lpstr>Komentarz lektora      4b</vt:lpstr>
      <vt:lpstr> Innowacyjność strategii komunikacji w mediach  5a</vt:lpstr>
      <vt:lpstr>Komentarz lektora      5b       </vt:lpstr>
      <vt:lpstr>Uzyskane rezultaty         6a</vt:lpstr>
      <vt:lpstr>KOMENTARZ LEKTORA      6b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TRENDY 201 </dc:title>
  <dc:creator>Agata Wiewióra</dc:creator>
  <cp:lastModifiedBy>Karol.Klepacki</cp:lastModifiedBy>
  <cp:revision>148</cp:revision>
  <dcterms:created xsi:type="dcterms:W3CDTF">2010-01-15T14:09:21Z</dcterms:created>
  <dcterms:modified xsi:type="dcterms:W3CDTF">2010-03-02T09:16:53Z</dcterms:modified>
</cp:coreProperties>
</file>