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64" r:id="rId6"/>
    <p:sldId id="260" r:id="rId7"/>
    <p:sldId id="266" r:id="rId8"/>
    <p:sldId id="261" r:id="rId9"/>
    <p:sldId id="267" r:id="rId10"/>
    <p:sldId id="269" r:id="rId11"/>
    <p:sldId id="265" r:id="rId12"/>
    <p:sldId id="262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6CE42-6F19-4C3C-89DB-0ED973C8F49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FAE9FA0-B355-4DF8-8BDA-9B8F31E883AF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Ochrona środowiska</a:t>
          </a:r>
          <a:endParaRPr lang="pl-PL" sz="16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31572BD5-B1EC-4B5B-B28E-1EEE26191B3F}" type="parTrans" cxnId="{0072F0A3-39B0-468A-8186-2FB52A866AA9}">
      <dgm:prSet/>
      <dgm:spPr/>
      <dgm:t>
        <a:bodyPr/>
        <a:lstStyle/>
        <a:p>
          <a:endParaRPr lang="pl-PL"/>
        </a:p>
      </dgm:t>
    </dgm:pt>
    <dgm:pt modelId="{A130FCE8-F1F8-475D-96F6-3491B65A0D73}" type="sibTrans" cxnId="{0072F0A3-39B0-468A-8186-2FB52A866AA9}">
      <dgm:prSet/>
      <dgm:spPr/>
      <dgm:t>
        <a:bodyPr/>
        <a:lstStyle/>
        <a:p>
          <a:endParaRPr lang="pl-PL"/>
        </a:p>
      </dgm:t>
    </dgm:pt>
    <dgm:pt modelId="{833E547C-3A93-430F-A914-97A9987E599A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Dbałość o społeczeństwo</a:t>
          </a:r>
          <a:endParaRPr lang="pl-PL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B8694342-8109-4217-B78E-A950CAC32E79}" type="parTrans" cxnId="{D3882C93-FDD1-4033-8AAB-EBA91E3A51FF}">
      <dgm:prSet/>
      <dgm:spPr/>
      <dgm:t>
        <a:bodyPr/>
        <a:lstStyle/>
        <a:p>
          <a:endParaRPr lang="pl-PL"/>
        </a:p>
      </dgm:t>
    </dgm:pt>
    <dgm:pt modelId="{EC6E35D0-53BB-4FB8-8E62-9B2FBCDBCA54}" type="sibTrans" cxnId="{D3882C93-FDD1-4033-8AAB-EBA91E3A51FF}">
      <dgm:prSet/>
      <dgm:spPr/>
      <dgm:t>
        <a:bodyPr/>
        <a:lstStyle/>
        <a:p>
          <a:endParaRPr lang="pl-PL"/>
        </a:p>
      </dgm:t>
    </dgm:pt>
    <dgm:pt modelId="{30454455-F0D4-498D-A643-1C70C9CA4CCF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Etyczne standardy pracy</a:t>
          </a:r>
          <a:endParaRPr lang="pl-PL" sz="16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8783EE76-F958-4CDC-A222-54FAE912EC8A}" type="parTrans" cxnId="{9DE4187B-D49E-41D1-95E4-A13BE9511CDB}">
      <dgm:prSet/>
      <dgm:spPr/>
      <dgm:t>
        <a:bodyPr/>
        <a:lstStyle/>
        <a:p>
          <a:endParaRPr lang="pl-PL"/>
        </a:p>
      </dgm:t>
    </dgm:pt>
    <dgm:pt modelId="{33F47C96-9F96-4F3F-8E2A-761D6FD064F0}" type="sibTrans" cxnId="{9DE4187B-D49E-41D1-95E4-A13BE9511CDB}">
      <dgm:prSet/>
      <dgm:spPr/>
      <dgm:t>
        <a:bodyPr/>
        <a:lstStyle/>
        <a:p>
          <a:endParaRPr lang="pl-PL"/>
        </a:p>
      </dgm:t>
    </dgm:pt>
    <dgm:pt modelId="{B943C836-84DE-441B-B5BF-CEF27558733B}" type="pres">
      <dgm:prSet presAssocID="{4506CE42-6F19-4C3C-89DB-0ED973C8F49E}" presName="diagram" presStyleCnt="0">
        <dgm:presLayoutVars>
          <dgm:dir/>
          <dgm:animLvl val="lvl"/>
          <dgm:resizeHandles val="exact"/>
        </dgm:presLayoutVars>
      </dgm:prSet>
      <dgm:spPr/>
    </dgm:pt>
    <dgm:pt modelId="{1B82F307-1004-420F-AC08-450E575B75C3}" type="pres">
      <dgm:prSet presAssocID="{BFAE9FA0-B355-4DF8-8BDA-9B8F31E883AF}" presName="compNode" presStyleCnt="0"/>
      <dgm:spPr/>
    </dgm:pt>
    <dgm:pt modelId="{6FB1A63F-2546-4EF8-918F-E39B9F35F7CD}" type="pres">
      <dgm:prSet presAssocID="{BFAE9FA0-B355-4DF8-8BDA-9B8F31E883AF}" presName="childRect" presStyleLbl="bgAcc1" presStyleIdx="0" presStyleCnt="3" custFlipVert="1" custScaleX="180785" custScaleY="69342" custLinFactNeighborY="40403">
        <dgm:presLayoutVars>
          <dgm:bulletEnabled val="1"/>
        </dgm:presLayoutVars>
      </dgm:prSet>
      <dgm:spPr>
        <a:ln>
          <a:noFill/>
        </a:ln>
      </dgm:spPr>
    </dgm:pt>
    <dgm:pt modelId="{EF22FD96-A597-47ED-97C7-9DA6A9FC6C87}" type="pres">
      <dgm:prSet presAssocID="{BFAE9FA0-B355-4DF8-8BDA-9B8F31E883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E5202F-15DE-4B21-AFCC-89D68D9E0F26}" type="pres">
      <dgm:prSet presAssocID="{BFAE9FA0-B355-4DF8-8BDA-9B8F31E883AF}" presName="parentRect" presStyleLbl="alignNode1" presStyleIdx="0" presStyleCnt="3" custScaleX="118750" custScaleY="135873" custLinFactY="-754" custLinFactNeighborX="26620" custLinFactNeighborY="-100000"/>
      <dgm:spPr/>
      <dgm:t>
        <a:bodyPr/>
        <a:lstStyle/>
        <a:p>
          <a:endParaRPr lang="pl-PL"/>
        </a:p>
      </dgm:t>
    </dgm:pt>
    <dgm:pt modelId="{6C4034CC-9DC1-4455-8648-6D6463073521}" type="pres">
      <dgm:prSet presAssocID="{BFAE9FA0-B355-4DF8-8BDA-9B8F31E883AF}" presName="adorn" presStyleLbl="fgAccFollowNode1" presStyleIdx="0" presStyleCnt="3" custScaleX="113346" custLinFactY="-6550" custLinFactNeighborX="82519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C29B19-5C69-48E7-8380-E0F838E1225C}" type="pres">
      <dgm:prSet presAssocID="{A130FCE8-F1F8-475D-96F6-3491B65A0D7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7A9F9A1-E9DB-475B-942F-1A03B2105443}" type="pres">
      <dgm:prSet presAssocID="{833E547C-3A93-430F-A914-97A9987E599A}" presName="compNode" presStyleCnt="0"/>
      <dgm:spPr/>
    </dgm:pt>
    <dgm:pt modelId="{C5B66AB7-0D00-4E0C-BA73-3E26720FA9D7}" type="pres">
      <dgm:prSet presAssocID="{833E547C-3A93-430F-A914-97A9987E599A}" presName="childRect" presStyleLbl="bgAcc1" presStyleIdx="1" presStyleCnt="3" custScaleX="180785" custScaleY="72170" custLinFactNeighborY="40403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8014C5B4-BF0D-432C-B4F0-21F05F363D24}" type="pres">
      <dgm:prSet presAssocID="{833E547C-3A93-430F-A914-97A9987E599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1D0150-37C3-4F2A-9DEB-8B394386B404}" type="pres">
      <dgm:prSet presAssocID="{833E547C-3A93-430F-A914-97A9987E599A}" presName="parentRect" presStyleLbl="alignNode1" presStyleIdx="1" presStyleCnt="3" custScaleX="135653" custScaleY="135873" custLinFactNeighborX="5030" custLinFactNeighborY="-98102"/>
      <dgm:spPr/>
      <dgm:t>
        <a:bodyPr/>
        <a:lstStyle/>
        <a:p>
          <a:endParaRPr lang="pl-PL"/>
        </a:p>
      </dgm:t>
    </dgm:pt>
    <dgm:pt modelId="{FEB58BBB-4EFE-4D29-8FAA-D7D8CDA0F580}" type="pres">
      <dgm:prSet presAssocID="{833E547C-3A93-430F-A914-97A9987E599A}" presName="adorn" presStyleLbl="fgAccFollowNode1" presStyleIdx="1" presStyleCnt="3" custScaleX="119667" custLinFactY="-8058" custLinFactNeighborX="35623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7C4D14-4862-440A-B8FF-9E22511D9B2A}" type="pres">
      <dgm:prSet presAssocID="{EC6E35D0-53BB-4FB8-8E62-9B2FBCDBCA5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598D689-14A1-4BD8-9785-C11B5C47A697}" type="pres">
      <dgm:prSet presAssocID="{30454455-F0D4-498D-A643-1C70C9CA4CCF}" presName="compNode" presStyleCnt="0"/>
      <dgm:spPr/>
    </dgm:pt>
    <dgm:pt modelId="{70E76ED4-F528-4AD8-97EE-DA4C54F331FB}" type="pres">
      <dgm:prSet presAssocID="{30454455-F0D4-498D-A643-1C70C9CA4CCF}" presName="childRect" presStyleLbl="bgAcc1" presStyleIdx="2" presStyleCnt="3" custScaleX="180785" custScaleY="67600" custLinFactNeighborY="40403">
        <dgm:presLayoutVars>
          <dgm:bulletEnabled val="1"/>
        </dgm:presLayoutVars>
      </dgm:prSet>
      <dgm:spPr>
        <a:ln>
          <a:noFill/>
        </a:ln>
      </dgm:spPr>
    </dgm:pt>
    <dgm:pt modelId="{5EF8A515-4028-4AB8-9C94-D557D4ABAC01}" type="pres">
      <dgm:prSet presAssocID="{30454455-F0D4-498D-A643-1C70C9CA4CC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34FA99-2359-4725-A3E4-F07CA6007921}" type="pres">
      <dgm:prSet presAssocID="{30454455-F0D4-498D-A643-1C70C9CA4CCF}" presName="parentRect" presStyleLbl="alignNode1" presStyleIdx="2" presStyleCnt="3" custScaleX="180785" custScaleY="135873" custLinFactNeighborX="74" custLinFactNeighborY="-95445"/>
      <dgm:spPr/>
      <dgm:t>
        <a:bodyPr/>
        <a:lstStyle/>
        <a:p>
          <a:endParaRPr lang="pl-PL"/>
        </a:p>
      </dgm:t>
    </dgm:pt>
    <dgm:pt modelId="{87752A0C-CA33-4D28-BD11-5A21DF0D0AF3}" type="pres">
      <dgm:prSet presAssocID="{30454455-F0D4-498D-A643-1C70C9CA4CCF}" presName="adorn" presStyleLbl="fgAccFollowNode1" presStyleIdx="2" presStyleCnt="3" custScaleX="103349" custLinFactY="-5621" custLinFactNeighborX="16190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6031B57-95B8-4414-AF91-46A334CC34B5}" type="presOf" srcId="{833E547C-3A93-430F-A914-97A9987E599A}" destId="{321D0150-37C3-4F2A-9DEB-8B394386B404}" srcOrd="1" destOrd="0" presId="urn:microsoft.com/office/officeart/2005/8/layout/bList2"/>
    <dgm:cxn modelId="{0E005175-BBF1-4935-9898-89B5084D7464}" type="presOf" srcId="{EC6E35D0-53BB-4FB8-8E62-9B2FBCDBCA54}" destId="{E07C4D14-4862-440A-B8FF-9E22511D9B2A}" srcOrd="0" destOrd="0" presId="urn:microsoft.com/office/officeart/2005/8/layout/bList2"/>
    <dgm:cxn modelId="{8DEBFFC2-40C7-4D98-A277-8B5B7E4BB257}" type="presOf" srcId="{30454455-F0D4-498D-A643-1C70C9CA4CCF}" destId="{DA34FA99-2359-4725-A3E4-F07CA6007921}" srcOrd="1" destOrd="0" presId="urn:microsoft.com/office/officeart/2005/8/layout/bList2"/>
    <dgm:cxn modelId="{65456D76-859E-4292-9B87-5A6DE39655F8}" type="presOf" srcId="{BFAE9FA0-B355-4DF8-8BDA-9B8F31E883AF}" destId="{EF22FD96-A597-47ED-97C7-9DA6A9FC6C87}" srcOrd="0" destOrd="0" presId="urn:microsoft.com/office/officeart/2005/8/layout/bList2"/>
    <dgm:cxn modelId="{7D403BF3-7D3E-4B37-9C40-CE3320BD16A4}" type="presOf" srcId="{30454455-F0D4-498D-A643-1C70C9CA4CCF}" destId="{5EF8A515-4028-4AB8-9C94-D557D4ABAC01}" srcOrd="0" destOrd="0" presId="urn:microsoft.com/office/officeart/2005/8/layout/bList2"/>
    <dgm:cxn modelId="{81B15FA3-6B26-496E-B670-51E91FE846F5}" type="presOf" srcId="{4506CE42-6F19-4C3C-89DB-0ED973C8F49E}" destId="{B943C836-84DE-441B-B5BF-CEF27558733B}" srcOrd="0" destOrd="0" presId="urn:microsoft.com/office/officeart/2005/8/layout/bList2"/>
    <dgm:cxn modelId="{9DE4187B-D49E-41D1-95E4-A13BE9511CDB}" srcId="{4506CE42-6F19-4C3C-89DB-0ED973C8F49E}" destId="{30454455-F0D4-498D-A643-1C70C9CA4CCF}" srcOrd="2" destOrd="0" parTransId="{8783EE76-F958-4CDC-A222-54FAE912EC8A}" sibTransId="{33F47C96-9F96-4F3F-8E2A-761D6FD064F0}"/>
    <dgm:cxn modelId="{A2722A21-65AE-4AE4-9696-01085D30DBF3}" type="presOf" srcId="{BFAE9FA0-B355-4DF8-8BDA-9B8F31E883AF}" destId="{83E5202F-15DE-4B21-AFCC-89D68D9E0F26}" srcOrd="1" destOrd="0" presId="urn:microsoft.com/office/officeart/2005/8/layout/bList2"/>
    <dgm:cxn modelId="{D3882C93-FDD1-4033-8AAB-EBA91E3A51FF}" srcId="{4506CE42-6F19-4C3C-89DB-0ED973C8F49E}" destId="{833E547C-3A93-430F-A914-97A9987E599A}" srcOrd="1" destOrd="0" parTransId="{B8694342-8109-4217-B78E-A950CAC32E79}" sibTransId="{EC6E35D0-53BB-4FB8-8E62-9B2FBCDBCA54}"/>
    <dgm:cxn modelId="{0072F0A3-39B0-468A-8186-2FB52A866AA9}" srcId="{4506CE42-6F19-4C3C-89DB-0ED973C8F49E}" destId="{BFAE9FA0-B355-4DF8-8BDA-9B8F31E883AF}" srcOrd="0" destOrd="0" parTransId="{31572BD5-B1EC-4B5B-B28E-1EEE26191B3F}" sibTransId="{A130FCE8-F1F8-475D-96F6-3491B65A0D73}"/>
    <dgm:cxn modelId="{8D113224-E1E7-49B5-A5E8-5B263E4C3C39}" type="presOf" srcId="{833E547C-3A93-430F-A914-97A9987E599A}" destId="{8014C5B4-BF0D-432C-B4F0-21F05F363D24}" srcOrd="0" destOrd="0" presId="urn:microsoft.com/office/officeart/2005/8/layout/bList2"/>
    <dgm:cxn modelId="{158AF12D-56DE-4F7D-8D43-5C0E803A64D2}" type="presOf" srcId="{A130FCE8-F1F8-475D-96F6-3491B65A0D73}" destId="{0FC29B19-5C69-48E7-8380-E0F838E1225C}" srcOrd="0" destOrd="0" presId="urn:microsoft.com/office/officeart/2005/8/layout/bList2"/>
    <dgm:cxn modelId="{D3AAEB06-A5D8-418B-9FF7-95389DDF87BB}" type="presParOf" srcId="{B943C836-84DE-441B-B5BF-CEF27558733B}" destId="{1B82F307-1004-420F-AC08-450E575B75C3}" srcOrd="0" destOrd="0" presId="urn:microsoft.com/office/officeart/2005/8/layout/bList2"/>
    <dgm:cxn modelId="{BAD40338-8880-4B2C-9431-60FF848DAEFB}" type="presParOf" srcId="{1B82F307-1004-420F-AC08-450E575B75C3}" destId="{6FB1A63F-2546-4EF8-918F-E39B9F35F7CD}" srcOrd="0" destOrd="0" presId="urn:microsoft.com/office/officeart/2005/8/layout/bList2"/>
    <dgm:cxn modelId="{1C117428-D8EA-4B26-8435-E04076500A39}" type="presParOf" srcId="{1B82F307-1004-420F-AC08-450E575B75C3}" destId="{EF22FD96-A597-47ED-97C7-9DA6A9FC6C87}" srcOrd="1" destOrd="0" presId="urn:microsoft.com/office/officeart/2005/8/layout/bList2"/>
    <dgm:cxn modelId="{89103902-CC40-44CB-B203-5CB1E97E2318}" type="presParOf" srcId="{1B82F307-1004-420F-AC08-450E575B75C3}" destId="{83E5202F-15DE-4B21-AFCC-89D68D9E0F26}" srcOrd="2" destOrd="0" presId="urn:microsoft.com/office/officeart/2005/8/layout/bList2"/>
    <dgm:cxn modelId="{7B12BE83-E1C9-423A-ADFA-CEC75797F6A4}" type="presParOf" srcId="{1B82F307-1004-420F-AC08-450E575B75C3}" destId="{6C4034CC-9DC1-4455-8648-6D6463073521}" srcOrd="3" destOrd="0" presId="urn:microsoft.com/office/officeart/2005/8/layout/bList2"/>
    <dgm:cxn modelId="{20915991-C00E-43A2-9174-11459220D03C}" type="presParOf" srcId="{B943C836-84DE-441B-B5BF-CEF27558733B}" destId="{0FC29B19-5C69-48E7-8380-E0F838E1225C}" srcOrd="1" destOrd="0" presId="urn:microsoft.com/office/officeart/2005/8/layout/bList2"/>
    <dgm:cxn modelId="{C5D1BA8D-CECA-40EF-82DC-44B723D63F95}" type="presParOf" srcId="{B943C836-84DE-441B-B5BF-CEF27558733B}" destId="{C7A9F9A1-E9DB-475B-942F-1A03B2105443}" srcOrd="2" destOrd="0" presId="urn:microsoft.com/office/officeart/2005/8/layout/bList2"/>
    <dgm:cxn modelId="{AFC082F0-B133-4145-AF05-9CAA7FC8145E}" type="presParOf" srcId="{C7A9F9A1-E9DB-475B-942F-1A03B2105443}" destId="{C5B66AB7-0D00-4E0C-BA73-3E26720FA9D7}" srcOrd="0" destOrd="0" presId="urn:microsoft.com/office/officeart/2005/8/layout/bList2"/>
    <dgm:cxn modelId="{FBF5C18D-0E7F-48F8-A5E2-8B335151DF32}" type="presParOf" srcId="{C7A9F9A1-E9DB-475B-942F-1A03B2105443}" destId="{8014C5B4-BF0D-432C-B4F0-21F05F363D24}" srcOrd="1" destOrd="0" presId="urn:microsoft.com/office/officeart/2005/8/layout/bList2"/>
    <dgm:cxn modelId="{02F3CE9E-2316-4051-8DE3-66FDA5F48230}" type="presParOf" srcId="{C7A9F9A1-E9DB-475B-942F-1A03B2105443}" destId="{321D0150-37C3-4F2A-9DEB-8B394386B404}" srcOrd="2" destOrd="0" presId="urn:microsoft.com/office/officeart/2005/8/layout/bList2"/>
    <dgm:cxn modelId="{07BE9446-7588-4131-9225-5FFC3B5468C0}" type="presParOf" srcId="{C7A9F9A1-E9DB-475B-942F-1A03B2105443}" destId="{FEB58BBB-4EFE-4D29-8FAA-D7D8CDA0F580}" srcOrd="3" destOrd="0" presId="urn:microsoft.com/office/officeart/2005/8/layout/bList2"/>
    <dgm:cxn modelId="{AC1346EC-57FA-478C-AB60-5D0975CB1589}" type="presParOf" srcId="{B943C836-84DE-441B-B5BF-CEF27558733B}" destId="{E07C4D14-4862-440A-B8FF-9E22511D9B2A}" srcOrd="3" destOrd="0" presId="urn:microsoft.com/office/officeart/2005/8/layout/bList2"/>
    <dgm:cxn modelId="{78440B85-9A87-4A0B-BC19-34EFE8C2400C}" type="presParOf" srcId="{B943C836-84DE-441B-B5BF-CEF27558733B}" destId="{4598D689-14A1-4BD8-9785-C11B5C47A697}" srcOrd="4" destOrd="0" presId="urn:microsoft.com/office/officeart/2005/8/layout/bList2"/>
    <dgm:cxn modelId="{4DEED8DB-0F3C-40E9-A2CB-2440BC69AF94}" type="presParOf" srcId="{4598D689-14A1-4BD8-9785-C11B5C47A697}" destId="{70E76ED4-F528-4AD8-97EE-DA4C54F331FB}" srcOrd="0" destOrd="0" presId="urn:microsoft.com/office/officeart/2005/8/layout/bList2"/>
    <dgm:cxn modelId="{19982FED-F12E-43C3-9840-04637EED38AA}" type="presParOf" srcId="{4598D689-14A1-4BD8-9785-C11B5C47A697}" destId="{5EF8A515-4028-4AB8-9C94-D557D4ABAC01}" srcOrd="1" destOrd="0" presId="urn:microsoft.com/office/officeart/2005/8/layout/bList2"/>
    <dgm:cxn modelId="{D8F7649D-3193-4940-9767-4DE762041559}" type="presParOf" srcId="{4598D689-14A1-4BD8-9785-C11B5C47A697}" destId="{DA34FA99-2359-4725-A3E4-F07CA6007921}" srcOrd="2" destOrd="0" presId="urn:microsoft.com/office/officeart/2005/8/layout/bList2"/>
    <dgm:cxn modelId="{02A3D245-0B9B-4DBD-A145-971394305832}" type="presParOf" srcId="{4598D689-14A1-4BD8-9785-C11B5C47A697}" destId="{87752A0C-CA33-4D28-BD11-5A21DF0D0AF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9A1A9-703F-4323-819F-A2267671D7C7}" type="doc">
      <dgm:prSet loTypeId="urn:microsoft.com/office/officeart/2005/8/layout/hList7" loCatId="list" qsTypeId="urn:microsoft.com/office/officeart/2005/8/quickstyle/simple1" qsCatId="simple" csTypeId="urn:microsoft.com/office/officeart/2005/8/colors/accent4_2" csCatId="accent4" phldr="1"/>
      <dgm:spPr/>
    </dgm:pt>
    <dgm:pt modelId="{37D6438A-17CE-4A51-8E23-F7437D4FA3CB}">
      <dgm:prSet phldrT="[Tekst]"/>
      <dgm:spPr>
        <a:noFill/>
        <a:ln w="9525">
          <a:solidFill>
            <a:srgbClr val="00B0F0"/>
          </a:solidFill>
        </a:ln>
      </dgm:spPr>
      <dgm:t>
        <a:bodyPr/>
        <a:lstStyle/>
        <a:p>
          <a:r>
            <a:rPr lang="pl-PL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Inwestorzy</a:t>
          </a:r>
        </a:p>
      </dgm:t>
    </dgm:pt>
    <dgm:pt modelId="{64538A43-E593-48F2-9E0A-51303C4B3E4C}" type="parTrans" cxnId="{23F20E4C-D12B-4FA1-A084-ACF847F68498}">
      <dgm:prSet/>
      <dgm:spPr/>
      <dgm:t>
        <a:bodyPr/>
        <a:lstStyle/>
        <a:p>
          <a:endParaRPr lang="pl-PL"/>
        </a:p>
      </dgm:t>
    </dgm:pt>
    <dgm:pt modelId="{8450FFA1-5039-4537-B9E4-9E52DF57942B}" type="sibTrans" cxnId="{23F20E4C-D12B-4FA1-A084-ACF847F68498}">
      <dgm:prSet/>
      <dgm:spPr/>
      <dgm:t>
        <a:bodyPr/>
        <a:lstStyle/>
        <a:p>
          <a:endParaRPr lang="pl-PL"/>
        </a:p>
      </dgm:t>
    </dgm:pt>
    <dgm:pt modelId="{49DCC962-257B-469C-B28F-480AA5F9F54E}">
      <dgm:prSet phldrT="[Tekst]"/>
      <dgm:spPr>
        <a:noFill/>
        <a:ln w="9525">
          <a:solidFill>
            <a:srgbClr val="00B0F0"/>
          </a:solidFill>
        </a:ln>
      </dgm:spPr>
      <dgm:t>
        <a:bodyPr/>
        <a:lstStyle/>
        <a:p>
          <a:r>
            <a:rPr lang="pl-PL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Konsumenci</a:t>
          </a:r>
          <a:endParaRPr lang="pl-PL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1957582F-B3B7-459C-A0DB-8B613915BE59}" type="parTrans" cxnId="{3B3A3896-5E41-42A9-BA63-6FA160AF6AA3}">
      <dgm:prSet/>
      <dgm:spPr/>
      <dgm:t>
        <a:bodyPr/>
        <a:lstStyle/>
        <a:p>
          <a:endParaRPr lang="pl-PL"/>
        </a:p>
      </dgm:t>
    </dgm:pt>
    <dgm:pt modelId="{A7F0579B-3BF3-4CA7-88D4-AA1ED64EFB5E}" type="sibTrans" cxnId="{3B3A3896-5E41-42A9-BA63-6FA160AF6AA3}">
      <dgm:prSet/>
      <dgm:spPr/>
      <dgm:t>
        <a:bodyPr/>
        <a:lstStyle/>
        <a:p>
          <a:endParaRPr lang="pl-PL"/>
        </a:p>
      </dgm:t>
    </dgm:pt>
    <dgm:pt modelId="{320C4E4A-B177-434C-A392-970A332715F1}">
      <dgm:prSet phldrT="[Tekst]" custT="1"/>
      <dgm:spPr>
        <a:noFill/>
        <a:ln w="9525">
          <a:solidFill>
            <a:srgbClr val="00B0F0"/>
          </a:solidFill>
        </a:ln>
      </dgm:spPr>
      <dgm:t>
        <a:bodyPr/>
        <a:lstStyle/>
        <a:p>
          <a:r>
            <a:rPr lang="pl-PL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Pracownicy</a:t>
          </a:r>
          <a:endParaRPr lang="pl-PL" sz="16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714180F0-28C9-47A6-A9E6-589BFDF21C52}" type="parTrans" cxnId="{BC23843E-E23F-492E-9CD6-2F3032BDF3EC}">
      <dgm:prSet/>
      <dgm:spPr/>
      <dgm:t>
        <a:bodyPr/>
        <a:lstStyle/>
        <a:p>
          <a:endParaRPr lang="pl-PL"/>
        </a:p>
      </dgm:t>
    </dgm:pt>
    <dgm:pt modelId="{3B55938C-8297-49DC-AA11-B28C1A1DCF8A}" type="sibTrans" cxnId="{BC23843E-E23F-492E-9CD6-2F3032BDF3EC}">
      <dgm:prSet/>
      <dgm:spPr/>
      <dgm:t>
        <a:bodyPr/>
        <a:lstStyle/>
        <a:p>
          <a:endParaRPr lang="pl-PL"/>
        </a:p>
      </dgm:t>
    </dgm:pt>
    <dgm:pt modelId="{34544C91-676D-45C2-AE62-A2B669BC99BF}">
      <dgm:prSet/>
      <dgm:spPr>
        <a:noFill/>
        <a:ln w="9525">
          <a:solidFill>
            <a:srgbClr val="00B0F0"/>
          </a:solidFill>
        </a:ln>
      </dgm:spPr>
      <dgm:t>
        <a:bodyPr/>
        <a:lstStyle/>
        <a:p>
          <a:r>
            <a:rPr lang="pl-PL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Dystrybutorzy, dostawcy</a:t>
          </a:r>
        </a:p>
      </dgm:t>
    </dgm:pt>
    <dgm:pt modelId="{250405FC-4A14-4284-8A9D-458467129019}" type="parTrans" cxnId="{09947BFD-A658-4C80-8E25-22BF41C63EEF}">
      <dgm:prSet/>
      <dgm:spPr/>
      <dgm:t>
        <a:bodyPr/>
        <a:lstStyle/>
        <a:p>
          <a:endParaRPr lang="pl-PL"/>
        </a:p>
      </dgm:t>
    </dgm:pt>
    <dgm:pt modelId="{0D20D189-201C-445B-892C-064ADB4FD12C}" type="sibTrans" cxnId="{09947BFD-A658-4C80-8E25-22BF41C63EEF}">
      <dgm:prSet/>
      <dgm:spPr/>
      <dgm:t>
        <a:bodyPr/>
        <a:lstStyle/>
        <a:p>
          <a:endParaRPr lang="pl-PL"/>
        </a:p>
      </dgm:t>
    </dgm:pt>
    <dgm:pt modelId="{E2CA6313-F31D-4DF7-90ED-0624F4678BD7}">
      <dgm:prSet/>
      <dgm:spPr>
        <a:noFill/>
        <a:ln w="9525">
          <a:solidFill>
            <a:srgbClr val="00B0F0"/>
          </a:solidFill>
        </a:ln>
      </dgm:spPr>
      <dgm:t>
        <a:bodyPr/>
        <a:lstStyle/>
        <a:p>
          <a:r>
            <a:rPr lang="pl-PL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Media</a:t>
          </a:r>
          <a:endParaRPr lang="pl-PL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3BC5EF71-7ECA-422B-9B71-EFD3F21180F3}" type="parTrans" cxnId="{B57A9668-12B0-48E6-A845-5044F5FFFA6F}">
      <dgm:prSet/>
      <dgm:spPr/>
      <dgm:t>
        <a:bodyPr/>
        <a:lstStyle/>
        <a:p>
          <a:endParaRPr lang="pl-PL"/>
        </a:p>
      </dgm:t>
    </dgm:pt>
    <dgm:pt modelId="{263721D1-6A91-4120-899C-2B70581C28D1}" type="sibTrans" cxnId="{B57A9668-12B0-48E6-A845-5044F5FFFA6F}">
      <dgm:prSet/>
      <dgm:spPr/>
      <dgm:t>
        <a:bodyPr/>
        <a:lstStyle/>
        <a:p>
          <a:endParaRPr lang="pl-PL"/>
        </a:p>
      </dgm:t>
    </dgm:pt>
    <dgm:pt modelId="{69AD22E3-C027-4389-89BC-1CDB46A462B6}">
      <dgm:prSet/>
      <dgm:spPr>
        <a:noFill/>
        <a:ln w="9525">
          <a:solidFill>
            <a:srgbClr val="00B0F0"/>
          </a:solidFill>
        </a:ln>
      </dgm:spPr>
      <dgm:t>
        <a:bodyPr/>
        <a:lstStyle/>
        <a:p>
          <a:r>
            <a:rPr lang="pl-PL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Rząd</a:t>
          </a:r>
          <a:endParaRPr lang="pl-PL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3504EB79-ED0D-4DF3-8A77-E6FFD74385E8}" type="parTrans" cxnId="{0874322C-95BC-4B99-94C2-05D5D146E7BE}">
      <dgm:prSet/>
      <dgm:spPr/>
      <dgm:t>
        <a:bodyPr/>
        <a:lstStyle/>
        <a:p>
          <a:endParaRPr lang="pl-PL"/>
        </a:p>
      </dgm:t>
    </dgm:pt>
    <dgm:pt modelId="{F2EBE133-C043-436A-81BD-61F2E9D5EB70}" type="sibTrans" cxnId="{0874322C-95BC-4B99-94C2-05D5D146E7BE}">
      <dgm:prSet/>
      <dgm:spPr/>
      <dgm:t>
        <a:bodyPr/>
        <a:lstStyle/>
        <a:p>
          <a:endParaRPr lang="pl-PL"/>
        </a:p>
      </dgm:t>
    </dgm:pt>
    <dgm:pt modelId="{C38DE76A-3875-4906-81D0-06BE790A92B1}" type="pres">
      <dgm:prSet presAssocID="{3809A1A9-703F-4323-819F-A2267671D7C7}" presName="Name0" presStyleCnt="0">
        <dgm:presLayoutVars>
          <dgm:dir/>
          <dgm:resizeHandles val="exact"/>
        </dgm:presLayoutVars>
      </dgm:prSet>
      <dgm:spPr/>
    </dgm:pt>
    <dgm:pt modelId="{9B6A3BEA-1E08-48A7-9E1B-5AC7D7C82A08}" type="pres">
      <dgm:prSet presAssocID="{3809A1A9-703F-4323-819F-A2267671D7C7}" presName="fgShape" presStyleLbl="fgShp" presStyleIdx="0" presStyleCnt="1" custLinFactNeighborY="-62307"/>
      <dgm:spPr>
        <a:noFill/>
        <a:ln>
          <a:noFill/>
        </a:ln>
      </dgm:spPr>
    </dgm:pt>
    <dgm:pt modelId="{51604656-73F1-4D45-99DE-AE6DE6D99875}" type="pres">
      <dgm:prSet presAssocID="{3809A1A9-703F-4323-819F-A2267671D7C7}" presName="linComp" presStyleCnt="0"/>
      <dgm:spPr/>
    </dgm:pt>
    <dgm:pt modelId="{FE54B5E6-242D-43B7-A26A-762492C8F9C2}" type="pres">
      <dgm:prSet presAssocID="{37D6438A-17CE-4A51-8E23-F7437D4FA3CB}" presName="compNode" presStyleCnt="0"/>
      <dgm:spPr/>
    </dgm:pt>
    <dgm:pt modelId="{285A3C53-C165-45DD-A799-74B18DAF2ABF}" type="pres">
      <dgm:prSet presAssocID="{37D6438A-17CE-4A51-8E23-F7437D4FA3CB}" presName="bkgdShape" presStyleLbl="node1" presStyleIdx="0" presStyleCnt="6" custScaleY="74860"/>
      <dgm:spPr/>
      <dgm:t>
        <a:bodyPr/>
        <a:lstStyle/>
        <a:p>
          <a:endParaRPr lang="pl-PL"/>
        </a:p>
      </dgm:t>
    </dgm:pt>
    <dgm:pt modelId="{92069569-293B-4D00-9349-07F223BF28F0}" type="pres">
      <dgm:prSet presAssocID="{37D6438A-17CE-4A51-8E23-F7437D4FA3C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3781BA-3E24-4065-A5C3-4EC3F988C8BE}" type="pres">
      <dgm:prSet presAssocID="{37D6438A-17CE-4A51-8E23-F7437D4FA3CB}" presName="invisiNode" presStyleLbl="node1" presStyleIdx="0" presStyleCnt="6"/>
      <dgm:spPr/>
    </dgm:pt>
    <dgm:pt modelId="{27C6410C-4216-424B-B99A-99C16316FA47}" type="pres">
      <dgm:prSet presAssocID="{37D6438A-17CE-4A51-8E23-F7437D4FA3CB}" presName="imagNode" presStyleLbl="fgImgPlace1" presStyleIdx="0" presStyleCnt="6" custLinFactNeighborY="354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0D34FB-F7FE-4705-A321-3409BBC34447}" type="pres">
      <dgm:prSet presAssocID="{8450FFA1-5039-4537-B9E4-9E52DF57942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5841C28-C780-4DD5-B7AE-F218ADACCAA4}" type="pres">
      <dgm:prSet presAssocID="{49DCC962-257B-469C-B28F-480AA5F9F54E}" presName="compNode" presStyleCnt="0"/>
      <dgm:spPr/>
    </dgm:pt>
    <dgm:pt modelId="{D4F6226C-EC1E-4010-B8D6-9208917FDB39}" type="pres">
      <dgm:prSet presAssocID="{49DCC962-257B-469C-B28F-480AA5F9F54E}" presName="bkgdShape" presStyleLbl="node1" presStyleIdx="1" presStyleCnt="6" custScaleY="74860"/>
      <dgm:spPr/>
      <dgm:t>
        <a:bodyPr/>
        <a:lstStyle/>
        <a:p>
          <a:endParaRPr lang="pl-PL"/>
        </a:p>
      </dgm:t>
    </dgm:pt>
    <dgm:pt modelId="{924AF4F8-FC6C-4D37-AC47-F4C62A279057}" type="pres">
      <dgm:prSet presAssocID="{49DCC962-257B-469C-B28F-480AA5F9F54E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741D51-CFB0-4CCA-B1E4-E150C6A374A6}" type="pres">
      <dgm:prSet presAssocID="{49DCC962-257B-469C-B28F-480AA5F9F54E}" presName="invisiNode" presStyleLbl="node1" presStyleIdx="1" presStyleCnt="6"/>
      <dgm:spPr/>
    </dgm:pt>
    <dgm:pt modelId="{D31E7A6B-E8AD-42D2-8953-38DB7AC8B400}" type="pres">
      <dgm:prSet presAssocID="{49DCC962-257B-469C-B28F-480AA5F9F54E}" presName="imagNode" presStyleLbl="fgImgPlace1" presStyleIdx="1" presStyleCnt="6" custLinFactNeighborY="354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3FB5A4-6622-4A95-B603-A713911CA838}" type="pres">
      <dgm:prSet presAssocID="{A7F0579B-3BF3-4CA7-88D4-AA1ED64EFB5E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034A74F-DDA5-4A5B-A95B-6BDE3E7EAB68}" type="pres">
      <dgm:prSet presAssocID="{320C4E4A-B177-434C-A392-970A332715F1}" presName="compNode" presStyleCnt="0"/>
      <dgm:spPr/>
    </dgm:pt>
    <dgm:pt modelId="{799821C9-F106-4F6B-84E0-DA3881ED8DF0}" type="pres">
      <dgm:prSet presAssocID="{320C4E4A-B177-434C-A392-970A332715F1}" presName="bkgdShape" presStyleLbl="node1" presStyleIdx="2" presStyleCnt="6" custScaleY="74860"/>
      <dgm:spPr/>
      <dgm:t>
        <a:bodyPr/>
        <a:lstStyle/>
        <a:p>
          <a:endParaRPr lang="pl-PL"/>
        </a:p>
      </dgm:t>
    </dgm:pt>
    <dgm:pt modelId="{588C4081-28E4-4115-B876-5BF232F1985E}" type="pres">
      <dgm:prSet presAssocID="{320C4E4A-B177-434C-A392-970A332715F1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5773A0-1B57-489B-BD52-5D3D45EF5A61}" type="pres">
      <dgm:prSet presAssocID="{320C4E4A-B177-434C-A392-970A332715F1}" presName="invisiNode" presStyleLbl="node1" presStyleIdx="2" presStyleCnt="6"/>
      <dgm:spPr/>
    </dgm:pt>
    <dgm:pt modelId="{2C126641-1F03-47FA-80DB-0DBCE12DF241}" type="pres">
      <dgm:prSet presAssocID="{320C4E4A-B177-434C-A392-970A332715F1}" presName="imagNode" presStyleLbl="fgImgPlace1" presStyleIdx="2" presStyleCnt="6" custLinFactNeighborY="354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338B4ED-9624-462D-B2A8-3D606ACB6AED}" type="pres">
      <dgm:prSet presAssocID="{3B55938C-8297-49DC-AA11-B28C1A1DCF8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5706256-E875-4DBA-A649-57B67AD277E8}" type="pres">
      <dgm:prSet presAssocID="{34544C91-676D-45C2-AE62-A2B669BC99BF}" presName="compNode" presStyleCnt="0"/>
      <dgm:spPr/>
    </dgm:pt>
    <dgm:pt modelId="{6C25ECB4-FD29-4AB1-9238-A5B81E8BDD6C}" type="pres">
      <dgm:prSet presAssocID="{34544C91-676D-45C2-AE62-A2B669BC99BF}" presName="bkgdShape" presStyleLbl="node1" presStyleIdx="3" presStyleCnt="6" custScaleY="74860"/>
      <dgm:spPr/>
      <dgm:t>
        <a:bodyPr/>
        <a:lstStyle/>
        <a:p>
          <a:endParaRPr lang="pl-PL"/>
        </a:p>
      </dgm:t>
    </dgm:pt>
    <dgm:pt modelId="{57C5457D-C5FC-42D5-9265-C607FE16F9F6}" type="pres">
      <dgm:prSet presAssocID="{34544C91-676D-45C2-AE62-A2B669BC99BF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BF212D-2909-4E14-888E-FC31EF9A7C03}" type="pres">
      <dgm:prSet presAssocID="{34544C91-676D-45C2-AE62-A2B669BC99BF}" presName="invisiNode" presStyleLbl="node1" presStyleIdx="3" presStyleCnt="6"/>
      <dgm:spPr/>
    </dgm:pt>
    <dgm:pt modelId="{8CA9FB9A-99E1-451C-A2ED-A3FCD42679FC}" type="pres">
      <dgm:prSet presAssocID="{34544C91-676D-45C2-AE62-A2B669BC99BF}" presName="imagNode" presStyleLbl="fgImgPlace1" presStyleIdx="3" presStyleCnt="6" custLinFactNeighborY="3542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70D1E1E-C937-49F2-938C-9406A2239676}" type="pres">
      <dgm:prSet presAssocID="{0D20D189-201C-445B-892C-064ADB4FD12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B051754-A5E5-4A3F-9CD3-4338B0FAA7DA}" type="pres">
      <dgm:prSet presAssocID="{E2CA6313-F31D-4DF7-90ED-0624F4678BD7}" presName="compNode" presStyleCnt="0"/>
      <dgm:spPr/>
    </dgm:pt>
    <dgm:pt modelId="{E1E60C13-DF15-45A6-9EE1-CFF8D9A4F547}" type="pres">
      <dgm:prSet presAssocID="{E2CA6313-F31D-4DF7-90ED-0624F4678BD7}" presName="bkgdShape" presStyleLbl="node1" presStyleIdx="4" presStyleCnt="6" custScaleY="74860"/>
      <dgm:spPr/>
      <dgm:t>
        <a:bodyPr/>
        <a:lstStyle/>
        <a:p>
          <a:endParaRPr lang="pl-PL"/>
        </a:p>
      </dgm:t>
    </dgm:pt>
    <dgm:pt modelId="{BDB33D68-6102-451A-8641-EAE5C524DDA7}" type="pres">
      <dgm:prSet presAssocID="{E2CA6313-F31D-4DF7-90ED-0624F4678BD7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7E3A51-DEC3-458E-A582-732F65A9413F}" type="pres">
      <dgm:prSet presAssocID="{E2CA6313-F31D-4DF7-90ED-0624F4678BD7}" presName="invisiNode" presStyleLbl="node1" presStyleIdx="4" presStyleCnt="6"/>
      <dgm:spPr/>
    </dgm:pt>
    <dgm:pt modelId="{3B6674F0-FE8B-48CB-8B4E-AD369A9B5A0F}" type="pres">
      <dgm:prSet presAssocID="{E2CA6313-F31D-4DF7-90ED-0624F4678BD7}" presName="imagNode" presStyleLbl="fgImgPlace1" presStyleIdx="4" presStyleCnt="6" custLinFactNeighborY="3542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03A1E23-C8CE-4620-8626-D65D2E18AF44}" type="pres">
      <dgm:prSet presAssocID="{263721D1-6A91-4120-899C-2B70581C28D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373F09A-5EF9-49F7-98F4-288A7B92A41C}" type="pres">
      <dgm:prSet presAssocID="{69AD22E3-C027-4389-89BC-1CDB46A462B6}" presName="compNode" presStyleCnt="0"/>
      <dgm:spPr/>
    </dgm:pt>
    <dgm:pt modelId="{1F8C1301-8B55-4D35-B712-4E1E52AA1B34}" type="pres">
      <dgm:prSet presAssocID="{69AD22E3-C027-4389-89BC-1CDB46A462B6}" presName="bkgdShape" presStyleLbl="node1" presStyleIdx="5" presStyleCnt="6" custScaleY="74860"/>
      <dgm:spPr/>
      <dgm:t>
        <a:bodyPr/>
        <a:lstStyle/>
        <a:p>
          <a:endParaRPr lang="pl-PL"/>
        </a:p>
      </dgm:t>
    </dgm:pt>
    <dgm:pt modelId="{35E5D5DA-EAEE-4D41-A292-A4859640041C}" type="pres">
      <dgm:prSet presAssocID="{69AD22E3-C027-4389-89BC-1CDB46A462B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A66F0F-D168-4CD9-9875-651835A7D776}" type="pres">
      <dgm:prSet presAssocID="{69AD22E3-C027-4389-89BC-1CDB46A462B6}" presName="invisiNode" presStyleLbl="node1" presStyleIdx="5" presStyleCnt="6"/>
      <dgm:spPr/>
    </dgm:pt>
    <dgm:pt modelId="{8776EA0E-D31A-4BAC-9065-2249051A3F2C}" type="pres">
      <dgm:prSet presAssocID="{69AD22E3-C027-4389-89BC-1CDB46A462B6}" presName="imagNode" presStyleLbl="fgImgPlace1" presStyleIdx="5" presStyleCnt="6" custLinFactNeighborY="3542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A5DCCBF5-59DB-4560-B620-0EC9D417C8E7}" type="presOf" srcId="{37D6438A-17CE-4A51-8E23-F7437D4FA3CB}" destId="{285A3C53-C165-45DD-A799-74B18DAF2ABF}" srcOrd="0" destOrd="0" presId="urn:microsoft.com/office/officeart/2005/8/layout/hList7"/>
    <dgm:cxn modelId="{E18C08B2-33D3-454F-BCBF-7ADE4785B5FF}" type="presOf" srcId="{263721D1-6A91-4120-899C-2B70581C28D1}" destId="{203A1E23-C8CE-4620-8626-D65D2E18AF44}" srcOrd="0" destOrd="0" presId="urn:microsoft.com/office/officeart/2005/8/layout/hList7"/>
    <dgm:cxn modelId="{41C8D6B2-CAA8-45D8-8E1E-50055E2D8855}" type="presOf" srcId="{320C4E4A-B177-434C-A392-970A332715F1}" destId="{588C4081-28E4-4115-B876-5BF232F1985E}" srcOrd="1" destOrd="0" presId="urn:microsoft.com/office/officeart/2005/8/layout/hList7"/>
    <dgm:cxn modelId="{BC23843E-E23F-492E-9CD6-2F3032BDF3EC}" srcId="{3809A1A9-703F-4323-819F-A2267671D7C7}" destId="{320C4E4A-B177-434C-A392-970A332715F1}" srcOrd="2" destOrd="0" parTransId="{714180F0-28C9-47A6-A9E6-589BFDF21C52}" sibTransId="{3B55938C-8297-49DC-AA11-B28C1A1DCF8A}"/>
    <dgm:cxn modelId="{CCF5BCCB-021C-47B0-8D7F-EEE490BEF901}" type="presOf" srcId="{A7F0579B-3BF3-4CA7-88D4-AA1ED64EFB5E}" destId="{373FB5A4-6622-4A95-B603-A713911CA838}" srcOrd="0" destOrd="0" presId="urn:microsoft.com/office/officeart/2005/8/layout/hList7"/>
    <dgm:cxn modelId="{0874322C-95BC-4B99-94C2-05D5D146E7BE}" srcId="{3809A1A9-703F-4323-819F-A2267671D7C7}" destId="{69AD22E3-C027-4389-89BC-1CDB46A462B6}" srcOrd="5" destOrd="0" parTransId="{3504EB79-ED0D-4DF3-8A77-E6FFD74385E8}" sibTransId="{F2EBE133-C043-436A-81BD-61F2E9D5EB70}"/>
    <dgm:cxn modelId="{DED537F2-37AE-432B-AD47-B286F6F7350E}" type="presOf" srcId="{34544C91-676D-45C2-AE62-A2B669BC99BF}" destId="{57C5457D-C5FC-42D5-9265-C607FE16F9F6}" srcOrd="1" destOrd="0" presId="urn:microsoft.com/office/officeart/2005/8/layout/hList7"/>
    <dgm:cxn modelId="{A5C73E65-974E-46BD-A410-1CDF5E58B8BC}" type="presOf" srcId="{0D20D189-201C-445B-892C-064ADB4FD12C}" destId="{870D1E1E-C937-49F2-938C-9406A2239676}" srcOrd="0" destOrd="0" presId="urn:microsoft.com/office/officeart/2005/8/layout/hList7"/>
    <dgm:cxn modelId="{4BF833A4-645C-4A3B-B046-7DBF4F7C3C50}" type="presOf" srcId="{49DCC962-257B-469C-B28F-480AA5F9F54E}" destId="{924AF4F8-FC6C-4D37-AC47-F4C62A279057}" srcOrd="1" destOrd="0" presId="urn:microsoft.com/office/officeart/2005/8/layout/hList7"/>
    <dgm:cxn modelId="{1F859829-2A1A-465F-A22C-545FFFB29D74}" type="presOf" srcId="{8450FFA1-5039-4537-B9E4-9E52DF57942B}" destId="{BC0D34FB-F7FE-4705-A321-3409BBC34447}" srcOrd="0" destOrd="0" presId="urn:microsoft.com/office/officeart/2005/8/layout/hList7"/>
    <dgm:cxn modelId="{680D601B-49D3-43EF-84D3-1B24CCC89F5E}" type="presOf" srcId="{E2CA6313-F31D-4DF7-90ED-0624F4678BD7}" destId="{BDB33D68-6102-451A-8641-EAE5C524DDA7}" srcOrd="1" destOrd="0" presId="urn:microsoft.com/office/officeart/2005/8/layout/hList7"/>
    <dgm:cxn modelId="{8F1B2CE3-6AAD-45D3-B9C9-EA5F17DD5392}" type="presOf" srcId="{37D6438A-17CE-4A51-8E23-F7437D4FA3CB}" destId="{92069569-293B-4D00-9349-07F223BF28F0}" srcOrd="1" destOrd="0" presId="urn:microsoft.com/office/officeart/2005/8/layout/hList7"/>
    <dgm:cxn modelId="{09947BFD-A658-4C80-8E25-22BF41C63EEF}" srcId="{3809A1A9-703F-4323-819F-A2267671D7C7}" destId="{34544C91-676D-45C2-AE62-A2B669BC99BF}" srcOrd="3" destOrd="0" parTransId="{250405FC-4A14-4284-8A9D-458467129019}" sibTransId="{0D20D189-201C-445B-892C-064ADB4FD12C}"/>
    <dgm:cxn modelId="{EC4E49BA-D72A-401F-90D0-97DCE2371A5E}" type="presOf" srcId="{49DCC962-257B-469C-B28F-480AA5F9F54E}" destId="{D4F6226C-EC1E-4010-B8D6-9208917FDB39}" srcOrd="0" destOrd="0" presId="urn:microsoft.com/office/officeart/2005/8/layout/hList7"/>
    <dgm:cxn modelId="{7FF9A3A2-E7A2-4620-870F-B42CDC50D207}" type="presOf" srcId="{69AD22E3-C027-4389-89BC-1CDB46A462B6}" destId="{1F8C1301-8B55-4D35-B712-4E1E52AA1B34}" srcOrd="0" destOrd="0" presId="urn:microsoft.com/office/officeart/2005/8/layout/hList7"/>
    <dgm:cxn modelId="{C6EFDE16-10F3-4217-BBB4-8574E9A983DA}" type="presOf" srcId="{34544C91-676D-45C2-AE62-A2B669BC99BF}" destId="{6C25ECB4-FD29-4AB1-9238-A5B81E8BDD6C}" srcOrd="0" destOrd="0" presId="urn:microsoft.com/office/officeart/2005/8/layout/hList7"/>
    <dgm:cxn modelId="{B294F0B4-9405-4097-9668-B36F47CD7828}" type="presOf" srcId="{E2CA6313-F31D-4DF7-90ED-0624F4678BD7}" destId="{E1E60C13-DF15-45A6-9EE1-CFF8D9A4F547}" srcOrd="0" destOrd="0" presId="urn:microsoft.com/office/officeart/2005/8/layout/hList7"/>
    <dgm:cxn modelId="{C5B98742-CC53-4C85-83D5-8F9CD481ED23}" type="presOf" srcId="{3B55938C-8297-49DC-AA11-B28C1A1DCF8A}" destId="{7338B4ED-9624-462D-B2A8-3D606ACB6AED}" srcOrd="0" destOrd="0" presId="urn:microsoft.com/office/officeart/2005/8/layout/hList7"/>
    <dgm:cxn modelId="{B57A9668-12B0-48E6-A845-5044F5FFFA6F}" srcId="{3809A1A9-703F-4323-819F-A2267671D7C7}" destId="{E2CA6313-F31D-4DF7-90ED-0624F4678BD7}" srcOrd="4" destOrd="0" parTransId="{3BC5EF71-7ECA-422B-9B71-EFD3F21180F3}" sibTransId="{263721D1-6A91-4120-899C-2B70581C28D1}"/>
    <dgm:cxn modelId="{00095652-8838-431B-A1DE-83D5697EF709}" type="presOf" srcId="{320C4E4A-B177-434C-A392-970A332715F1}" destId="{799821C9-F106-4F6B-84E0-DA3881ED8DF0}" srcOrd="0" destOrd="0" presId="urn:microsoft.com/office/officeart/2005/8/layout/hList7"/>
    <dgm:cxn modelId="{42E82DCB-D0CB-4008-8041-B3CBB245665C}" type="presOf" srcId="{69AD22E3-C027-4389-89BC-1CDB46A462B6}" destId="{35E5D5DA-EAEE-4D41-A292-A4859640041C}" srcOrd="1" destOrd="0" presId="urn:microsoft.com/office/officeart/2005/8/layout/hList7"/>
    <dgm:cxn modelId="{1E4F2DBB-042A-4537-BF31-CB29DF0AD3AC}" type="presOf" srcId="{3809A1A9-703F-4323-819F-A2267671D7C7}" destId="{C38DE76A-3875-4906-81D0-06BE790A92B1}" srcOrd="0" destOrd="0" presId="urn:microsoft.com/office/officeart/2005/8/layout/hList7"/>
    <dgm:cxn modelId="{3B3A3896-5E41-42A9-BA63-6FA160AF6AA3}" srcId="{3809A1A9-703F-4323-819F-A2267671D7C7}" destId="{49DCC962-257B-469C-B28F-480AA5F9F54E}" srcOrd="1" destOrd="0" parTransId="{1957582F-B3B7-459C-A0DB-8B613915BE59}" sibTransId="{A7F0579B-3BF3-4CA7-88D4-AA1ED64EFB5E}"/>
    <dgm:cxn modelId="{23F20E4C-D12B-4FA1-A084-ACF847F68498}" srcId="{3809A1A9-703F-4323-819F-A2267671D7C7}" destId="{37D6438A-17CE-4A51-8E23-F7437D4FA3CB}" srcOrd="0" destOrd="0" parTransId="{64538A43-E593-48F2-9E0A-51303C4B3E4C}" sibTransId="{8450FFA1-5039-4537-B9E4-9E52DF57942B}"/>
    <dgm:cxn modelId="{F327D749-A49A-4C69-85F7-A8D08C7A94B5}" type="presParOf" srcId="{C38DE76A-3875-4906-81D0-06BE790A92B1}" destId="{9B6A3BEA-1E08-48A7-9E1B-5AC7D7C82A08}" srcOrd="0" destOrd="0" presId="urn:microsoft.com/office/officeart/2005/8/layout/hList7"/>
    <dgm:cxn modelId="{35D9E661-C044-4909-A217-6A857D61DABA}" type="presParOf" srcId="{C38DE76A-3875-4906-81D0-06BE790A92B1}" destId="{51604656-73F1-4D45-99DE-AE6DE6D99875}" srcOrd="1" destOrd="0" presId="urn:microsoft.com/office/officeart/2005/8/layout/hList7"/>
    <dgm:cxn modelId="{04A0CEA9-3C16-4A0D-ABDD-136089D7E286}" type="presParOf" srcId="{51604656-73F1-4D45-99DE-AE6DE6D99875}" destId="{FE54B5E6-242D-43B7-A26A-762492C8F9C2}" srcOrd="0" destOrd="0" presId="urn:microsoft.com/office/officeart/2005/8/layout/hList7"/>
    <dgm:cxn modelId="{D76DAE60-9E7F-400E-8D6D-DB73FC2C24FD}" type="presParOf" srcId="{FE54B5E6-242D-43B7-A26A-762492C8F9C2}" destId="{285A3C53-C165-45DD-A799-74B18DAF2ABF}" srcOrd="0" destOrd="0" presId="urn:microsoft.com/office/officeart/2005/8/layout/hList7"/>
    <dgm:cxn modelId="{6D05FF2C-B4BE-4E64-A23D-6B5DC31864BE}" type="presParOf" srcId="{FE54B5E6-242D-43B7-A26A-762492C8F9C2}" destId="{92069569-293B-4D00-9349-07F223BF28F0}" srcOrd="1" destOrd="0" presId="urn:microsoft.com/office/officeart/2005/8/layout/hList7"/>
    <dgm:cxn modelId="{954EA46C-5047-472A-A94A-F15F0772AB5C}" type="presParOf" srcId="{FE54B5E6-242D-43B7-A26A-762492C8F9C2}" destId="{FB3781BA-3E24-4065-A5C3-4EC3F988C8BE}" srcOrd="2" destOrd="0" presId="urn:microsoft.com/office/officeart/2005/8/layout/hList7"/>
    <dgm:cxn modelId="{6FDA24DC-BF10-43B4-BC96-0E0D18F14601}" type="presParOf" srcId="{FE54B5E6-242D-43B7-A26A-762492C8F9C2}" destId="{27C6410C-4216-424B-B99A-99C16316FA47}" srcOrd="3" destOrd="0" presId="urn:microsoft.com/office/officeart/2005/8/layout/hList7"/>
    <dgm:cxn modelId="{6239E4DF-C9B2-4CE0-9F26-8552CE9AA7DD}" type="presParOf" srcId="{51604656-73F1-4D45-99DE-AE6DE6D99875}" destId="{BC0D34FB-F7FE-4705-A321-3409BBC34447}" srcOrd="1" destOrd="0" presId="urn:microsoft.com/office/officeart/2005/8/layout/hList7"/>
    <dgm:cxn modelId="{86CD647C-810A-4BA0-AECF-BC8283F35D89}" type="presParOf" srcId="{51604656-73F1-4D45-99DE-AE6DE6D99875}" destId="{45841C28-C780-4DD5-B7AE-F218ADACCAA4}" srcOrd="2" destOrd="0" presId="urn:microsoft.com/office/officeart/2005/8/layout/hList7"/>
    <dgm:cxn modelId="{22B2F745-ECF4-487A-B0DD-1E8742DED6BB}" type="presParOf" srcId="{45841C28-C780-4DD5-B7AE-F218ADACCAA4}" destId="{D4F6226C-EC1E-4010-B8D6-9208917FDB39}" srcOrd="0" destOrd="0" presId="urn:microsoft.com/office/officeart/2005/8/layout/hList7"/>
    <dgm:cxn modelId="{09166A3B-4FE0-4F93-B8FB-9E2448AB83E7}" type="presParOf" srcId="{45841C28-C780-4DD5-B7AE-F218ADACCAA4}" destId="{924AF4F8-FC6C-4D37-AC47-F4C62A279057}" srcOrd="1" destOrd="0" presId="urn:microsoft.com/office/officeart/2005/8/layout/hList7"/>
    <dgm:cxn modelId="{FB922777-B4B7-4B19-9672-A17549B8F284}" type="presParOf" srcId="{45841C28-C780-4DD5-B7AE-F218ADACCAA4}" destId="{8B741D51-CFB0-4CCA-B1E4-E150C6A374A6}" srcOrd="2" destOrd="0" presId="urn:microsoft.com/office/officeart/2005/8/layout/hList7"/>
    <dgm:cxn modelId="{BDD72261-D42C-420B-9B5D-8B049EF66320}" type="presParOf" srcId="{45841C28-C780-4DD5-B7AE-F218ADACCAA4}" destId="{D31E7A6B-E8AD-42D2-8953-38DB7AC8B400}" srcOrd="3" destOrd="0" presId="urn:microsoft.com/office/officeart/2005/8/layout/hList7"/>
    <dgm:cxn modelId="{170B2CD4-D0AE-488B-9C8A-974DA2DD0DF2}" type="presParOf" srcId="{51604656-73F1-4D45-99DE-AE6DE6D99875}" destId="{373FB5A4-6622-4A95-B603-A713911CA838}" srcOrd="3" destOrd="0" presId="urn:microsoft.com/office/officeart/2005/8/layout/hList7"/>
    <dgm:cxn modelId="{C303E63B-42D0-49C2-AC24-D1618F267556}" type="presParOf" srcId="{51604656-73F1-4D45-99DE-AE6DE6D99875}" destId="{7034A74F-DDA5-4A5B-A95B-6BDE3E7EAB68}" srcOrd="4" destOrd="0" presId="urn:microsoft.com/office/officeart/2005/8/layout/hList7"/>
    <dgm:cxn modelId="{43BAC8E2-7558-4872-A637-ACA5F68945C3}" type="presParOf" srcId="{7034A74F-DDA5-4A5B-A95B-6BDE3E7EAB68}" destId="{799821C9-F106-4F6B-84E0-DA3881ED8DF0}" srcOrd="0" destOrd="0" presId="urn:microsoft.com/office/officeart/2005/8/layout/hList7"/>
    <dgm:cxn modelId="{0DDAAC6C-EEE4-4C17-AFD2-F4B037D2CF2E}" type="presParOf" srcId="{7034A74F-DDA5-4A5B-A95B-6BDE3E7EAB68}" destId="{588C4081-28E4-4115-B876-5BF232F1985E}" srcOrd="1" destOrd="0" presId="urn:microsoft.com/office/officeart/2005/8/layout/hList7"/>
    <dgm:cxn modelId="{F68A10A0-43E7-4A8A-8F3B-F80EEAEA2F51}" type="presParOf" srcId="{7034A74F-DDA5-4A5B-A95B-6BDE3E7EAB68}" destId="{BB5773A0-1B57-489B-BD52-5D3D45EF5A61}" srcOrd="2" destOrd="0" presId="urn:microsoft.com/office/officeart/2005/8/layout/hList7"/>
    <dgm:cxn modelId="{40C0AE3E-90E3-4766-A479-A4BA70B63843}" type="presParOf" srcId="{7034A74F-DDA5-4A5B-A95B-6BDE3E7EAB68}" destId="{2C126641-1F03-47FA-80DB-0DBCE12DF241}" srcOrd="3" destOrd="0" presId="urn:microsoft.com/office/officeart/2005/8/layout/hList7"/>
    <dgm:cxn modelId="{0D7A60EC-4223-4177-B70B-778F760574B1}" type="presParOf" srcId="{51604656-73F1-4D45-99DE-AE6DE6D99875}" destId="{7338B4ED-9624-462D-B2A8-3D606ACB6AED}" srcOrd="5" destOrd="0" presId="urn:microsoft.com/office/officeart/2005/8/layout/hList7"/>
    <dgm:cxn modelId="{315F0412-CBB0-4AEE-9DF6-170B0A3F6101}" type="presParOf" srcId="{51604656-73F1-4D45-99DE-AE6DE6D99875}" destId="{85706256-E875-4DBA-A649-57B67AD277E8}" srcOrd="6" destOrd="0" presId="urn:microsoft.com/office/officeart/2005/8/layout/hList7"/>
    <dgm:cxn modelId="{B125373C-95C9-455A-AB89-BBBF84EDABF4}" type="presParOf" srcId="{85706256-E875-4DBA-A649-57B67AD277E8}" destId="{6C25ECB4-FD29-4AB1-9238-A5B81E8BDD6C}" srcOrd="0" destOrd="0" presId="urn:microsoft.com/office/officeart/2005/8/layout/hList7"/>
    <dgm:cxn modelId="{6D27AC96-12EE-4613-867C-443FB124D893}" type="presParOf" srcId="{85706256-E875-4DBA-A649-57B67AD277E8}" destId="{57C5457D-C5FC-42D5-9265-C607FE16F9F6}" srcOrd="1" destOrd="0" presId="urn:microsoft.com/office/officeart/2005/8/layout/hList7"/>
    <dgm:cxn modelId="{0ED93346-4456-427A-A5DD-736B5D654A93}" type="presParOf" srcId="{85706256-E875-4DBA-A649-57B67AD277E8}" destId="{26BF212D-2909-4E14-888E-FC31EF9A7C03}" srcOrd="2" destOrd="0" presId="urn:microsoft.com/office/officeart/2005/8/layout/hList7"/>
    <dgm:cxn modelId="{D2275E38-6883-4A9C-83D6-18B52F4B4243}" type="presParOf" srcId="{85706256-E875-4DBA-A649-57B67AD277E8}" destId="{8CA9FB9A-99E1-451C-A2ED-A3FCD42679FC}" srcOrd="3" destOrd="0" presId="urn:microsoft.com/office/officeart/2005/8/layout/hList7"/>
    <dgm:cxn modelId="{8AD372CC-EBD2-4993-8A82-4F4EEFFB0475}" type="presParOf" srcId="{51604656-73F1-4D45-99DE-AE6DE6D99875}" destId="{870D1E1E-C937-49F2-938C-9406A2239676}" srcOrd="7" destOrd="0" presId="urn:microsoft.com/office/officeart/2005/8/layout/hList7"/>
    <dgm:cxn modelId="{CFCA354D-C4A2-4E75-ADA2-B7993CF77214}" type="presParOf" srcId="{51604656-73F1-4D45-99DE-AE6DE6D99875}" destId="{AB051754-A5E5-4A3F-9CD3-4338B0FAA7DA}" srcOrd="8" destOrd="0" presId="urn:microsoft.com/office/officeart/2005/8/layout/hList7"/>
    <dgm:cxn modelId="{1CA42A5E-2010-4961-A708-F1E71A73EB46}" type="presParOf" srcId="{AB051754-A5E5-4A3F-9CD3-4338B0FAA7DA}" destId="{E1E60C13-DF15-45A6-9EE1-CFF8D9A4F547}" srcOrd="0" destOrd="0" presId="urn:microsoft.com/office/officeart/2005/8/layout/hList7"/>
    <dgm:cxn modelId="{EF1CE391-F487-4ACE-A348-6C6367DD6193}" type="presParOf" srcId="{AB051754-A5E5-4A3F-9CD3-4338B0FAA7DA}" destId="{BDB33D68-6102-451A-8641-EAE5C524DDA7}" srcOrd="1" destOrd="0" presId="urn:microsoft.com/office/officeart/2005/8/layout/hList7"/>
    <dgm:cxn modelId="{FD06C7C8-DD2C-456D-A0C5-480E5D28B8D2}" type="presParOf" srcId="{AB051754-A5E5-4A3F-9CD3-4338B0FAA7DA}" destId="{317E3A51-DEC3-458E-A582-732F65A9413F}" srcOrd="2" destOrd="0" presId="urn:microsoft.com/office/officeart/2005/8/layout/hList7"/>
    <dgm:cxn modelId="{2985F3C0-04AD-46D8-934C-C66A153A8309}" type="presParOf" srcId="{AB051754-A5E5-4A3F-9CD3-4338B0FAA7DA}" destId="{3B6674F0-FE8B-48CB-8B4E-AD369A9B5A0F}" srcOrd="3" destOrd="0" presId="urn:microsoft.com/office/officeart/2005/8/layout/hList7"/>
    <dgm:cxn modelId="{AB8DDB63-DFDA-4405-AF2B-1345182CC0C7}" type="presParOf" srcId="{51604656-73F1-4D45-99DE-AE6DE6D99875}" destId="{203A1E23-C8CE-4620-8626-D65D2E18AF44}" srcOrd="9" destOrd="0" presId="urn:microsoft.com/office/officeart/2005/8/layout/hList7"/>
    <dgm:cxn modelId="{5A9D60F6-9CBC-4F2C-ACFE-A277D1E4DF07}" type="presParOf" srcId="{51604656-73F1-4D45-99DE-AE6DE6D99875}" destId="{8373F09A-5EF9-49F7-98F4-288A7B92A41C}" srcOrd="10" destOrd="0" presId="urn:microsoft.com/office/officeart/2005/8/layout/hList7"/>
    <dgm:cxn modelId="{CDA63669-BEE1-4E95-B4BD-3EB52B47342A}" type="presParOf" srcId="{8373F09A-5EF9-49F7-98F4-288A7B92A41C}" destId="{1F8C1301-8B55-4D35-B712-4E1E52AA1B34}" srcOrd="0" destOrd="0" presId="urn:microsoft.com/office/officeart/2005/8/layout/hList7"/>
    <dgm:cxn modelId="{C306BFA0-70D0-45D4-9EED-45FB7B099BAF}" type="presParOf" srcId="{8373F09A-5EF9-49F7-98F4-288A7B92A41C}" destId="{35E5D5DA-EAEE-4D41-A292-A4859640041C}" srcOrd="1" destOrd="0" presId="urn:microsoft.com/office/officeart/2005/8/layout/hList7"/>
    <dgm:cxn modelId="{A097F873-7842-4A6F-8134-0BB4ED579572}" type="presParOf" srcId="{8373F09A-5EF9-49F7-98F4-288A7B92A41C}" destId="{4DA66F0F-D168-4CD9-9875-651835A7D776}" srcOrd="2" destOrd="0" presId="urn:microsoft.com/office/officeart/2005/8/layout/hList7"/>
    <dgm:cxn modelId="{AEDBEFEF-7814-48B7-B2B6-C2192F724798}" type="presParOf" srcId="{8373F09A-5EF9-49F7-98F4-288A7B92A41C}" destId="{8776EA0E-D31A-4BAC-9065-2249051A3F2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1A63F-2546-4EF8-918F-E39B9F35F7CD}">
      <dsp:nvSpPr>
        <dsp:cNvPr id="0" name=""/>
        <dsp:cNvSpPr/>
      </dsp:nvSpPr>
      <dsp:spPr>
        <a:xfrm flipV="1">
          <a:off x="1164" y="509788"/>
          <a:ext cx="2854354" cy="81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5202F-15DE-4B21-AFCC-89D68D9E0F26}">
      <dsp:nvSpPr>
        <dsp:cNvPr id="0" name=""/>
        <dsp:cNvSpPr/>
      </dsp:nvSpPr>
      <dsp:spPr>
        <a:xfrm>
          <a:off x="911184" y="430010"/>
          <a:ext cx="1874904" cy="6885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Ochrona środowiska</a:t>
          </a:r>
          <a:endParaRPr lang="pl-PL" sz="160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sp:txBody>
      <dsp:txXfrm>
        <a:off x="911184" y="430010"/>
        <a:ext cx="1320355" cy="688596"/>
      </dsp:txXfrm>
    </dsp:sp>
    <dsp:sp modelId="{6C4034CC-9DC1-4455-8648-6D6463073521}">
      <dsp:nvSpPr>
        <dsp:cNvPr id="0" name=""/>
        <dsp:cNvSpPr/>
      </dsp:nvSpPr>
      <dsp:spPr>
        <a:xfrm>
          <a:off x="2214577" y="523228"/>
          <a:ext cx="626353" cy="5526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66AB7-0D00-4E0C-BA73-3E26720FA9D7}">
      <dsp:nvSpPr>
        <dsp:cNvPr id="0" name=""/>
        <dsp:cNvSpPr/>
      </dsp:nvSpPr>
      <dsp:spPr>
        <a:xfrm>
          <a:off x="2992422" y="501456"/>
          <a:ext cx="2854354" cy="8505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D0150-37C3-4F2A-9DEB-8B394386B404}">
      <dsp:nvSpPr>
        <dsp:cNvPr id="0" name=""/>
        <dsp:cNvSpPr/>
      </dsp:nvSpPr>
      <dsp:spPr>
        <a:xfrm>
          <a:off x="3428126" y="451783"/>
          <a:ext cx="2141780" cy="6885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Dbałość o społeczeństwo</a:t>
          </a:r>
          <a:endParaRPr lang="pl-PL" sz="1600" b="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sp:txBody>
      <dsp:txXfrm>
        <a:off x="3428126" y="451783"/>
        <a:ext cx="1508295" cy="688596"/>
      </dsp:txXfrm>
    </dsp:sp>
    <dsp:sp modelId="{FEB58BBB-4EFE-4D29-8FAA-D7D8CDA0F580}">
      <dsp:nvSpPr>
        <dsp:cNvPr id="0" name=""/>
        <dsp:cNvSpPr/>
      </dsp:nvSpPr>
      <dsp:spPr>
        <a:xfrm>
          <a:off x="4929221" y="523227"/>
          <a:ext cx="661283" cy="5526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76ED4-F528-4AD8-97EE-DA4C54F331FB}">
      <dsp:nvSpPr>
        <dsp:cNvPr id="0" name=""/>
        <dsp:cNvSpPr/>
      </dsp:nvSpPr>
      <dsp:spPr>
        <a:xfrm>
          <a:off x="5983681" y="514921"/>
          <a:ext cx="2854354" cy="7967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4FA99-2359-4725-A3E4-F07CA6007921}">
      <dsp:nvSpPr>
        <dsp:cNvPr id="0" name=""/>
        <dsp:cNvSpPr/>
      </dsp:nvSpPr>
      <dsp:spPr>
        <a:xfrm>
          <a:off x="5984845" y="451783"/>
          <a:ext cx="2854354" cy="6885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Etyczne standardy pracy</a:t>
          </a:r>
          <a:endParaRPr lang="pl-PL" sz="160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sp:txBody>
      <dsp:txXfrm>
        <a:off x="5984845" y="451783"/>
        <a:ext cx="2010108" cy="688596"/>
      </dsp:txXfrm>
    </dsp:sp>
    <dsp:sp modelId="{87752A0C-CA33-4D28-BD11-5A21DF0D0AF3}">
      <dsp:nvSpPr>
        <dsp:cNvPr id="0" name=""/>
        <dsp:cNvSpPr/>
      </dsp:nvSpPr>
      <dsp:spPr>
        <a:xfrm>
          <a:off x="7858179" y="523228"/>
          <a:ext cx="571110" cy="5526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5A3C53-C165-45DD-A799-74B18DAF2ABF}">
      <dsp:nvSpPr>
        <dsp:cNvPr id="0" name=""/>
        <dsp:cNvSpPr/>
      </dsp:nvSpPr>
      <dsp:spPr>
        <a:xfrm>
          <a:off x="109" y="522877"/>
          <a:ext cx="1462013" cy="2149214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Inwestorzy</a:t>
          </a:r>
        </a:p>
      </dsp:txBody>
      <dsp:txXfrm>
        <a:off x="109" y="1382563"/>
        <a:ext cx="1462013" cy="859685"/>
      </dsp:txXfrm>
    </dsp:sp>
    <dsp:sp modelId="{27C6410C-4216-424B-B99A-99C16316FA47}">
      <dsp:nvSpPr>
        <dsp:cNvPr id="0" name=""/>
        <dsp:cNvSpPr/>
      </dsp:nvSpPr>
      <dsp:spPr>
        <a:xfrm>
          <a:off x="253098" y="672891"/>
          <a:ext cx="956036" cy="9560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6226C-EC1E-4010-B8D6-9208917FDB39}">
      <dsp:nvSpPr>
        <dsp:cNvPr id="0" name=""/>
        <dsp:cNvSpPr/>
      </dsp:nvSpPr>
      <dsp:spPr>
        <a:xfrm>
          <a:off x="1505983" y="522877"/>
          <a:ext cx="1462013" cy="2149214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Konsumenci</a:t>
          </a:r>
          <a:endParaRPr lang="pl-PL" sz="1500" b="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sp:txBody>
      <dsp:txXfrm>
        <a:off x="1505983" y="1382563"/>
        <a:ext cx="1462013" cy="859685"/>
      </dsp:txXfrm>
    </dsp:sp>
    <dsp:sp modelId="{D31E7A6B-E8AD-42D2-8953-38DB7AC8B400}">
      <dsp:nvSpPr>
        <dsp:cNvPr id="0" name=""/>
        <dsp:cNvSpPr/>
      </dsp:nvSpPr>
      <dsp:spPr>
        <a:xfrm>
          <a:off x="1758971" y="672891"/>
          <a:ext cx="956036" cy="9560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821C9-F106-4F6B-84E0-DA3881ED8DF0}">
      <dsp:nvSpPr>
        <dsp:cNvPr id="0" name=""/>
        <dsp:cNvSpPr/>
      </dsp:nvSpPr>
      <dsp:spPr>
        <a:xfrm>
          <a:off x="3011856" y="522877"/>
          <a:ext cx="1462013" cy="2149214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Pracownicy</a:t>
          </a:r>
          <a:endParaRPr lang="pl-PL" sz="160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sp:txBody>
      <dsp:txXfrm>
        <a:off x="3011856" y="1382563"/>
        <a:ext cx="1462013" cy="859685"/>
      </dsp:txXfrm>
    </dsp:sp>
    <dsp:sp modelId="{2C126641-1F03-47FA-80DB-0DBCE12DF241}">
      <dsp:nvSpPr>
        <dsp:cNvPr id="0" name=""/>
        <dsp:cNvSpPr/>
      </dsp:nvSpPr>
      <dsp:spPr>
        <a:xfrm>
          <a:off x="3264845" y="672891"/>
          <a:ext cx="956036" cy="9560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5ECB4-FD29-4AB1-9238-A5B81E8BDD6C}">
      <dsp:nvSpPr>
        <dsp:cNvPr id="0" name=""/>
        <dsp:cNvSpPr/>
      </dsp:nvSpPr>
      <dsp:spPr>
        <a:xfrm>
          <a:off x="4517730" y="522877"/>
          <a:ext cx="1462013" cy="2149214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Dystrybutorzy, dostawcy</a:t>
          </a:r>
        </a:p>
      </dsp:txBody>
      <dsp:txXfrm>
        <a:off x="4517730" y="1382563"/>
        <a:ext cx="1462013" cy="859685"/>
      </dsp:txXfrm>
    </dsp:sp>
    <dsp:sp modelId="{8CA9FB9A-99E1-451C-A2ED-A3FCD42679FC}">
      <dsp:nvSpPr>
        <dsp:cNvPr id="0" name=""/>
        <dsp:cNvSpPr/>
      </dsp:nvSpPr>
      <dsp:spPr>
        <a:xfrm>
          <a:off x="4770718" y="672891"/>
          <a:ext cx="956036" cy="9560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60C13-DF15-45A6-9EE1-CFF8D9A4F547}">
      <dsp:nvSpPr>
        <dsp:cNvPr id="0" name=""/>
        <dsp:cNvSpPr/>
      </dsp:nvSpPr>
      <dsp:spPr>
        <a:xfrm>
          <a:off x="6023603" y="522877"/>
          <a:ext cx="1462013" cy="2149214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Media</a:t>
          </a:r>
          <a:endParaRPr lang="pl-PL" sz="150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sp:txBody>
      <dsp:txXfrm>
        <a:off x="6023603" y="1382563"/>
        <a:ext cx="1462013" cy="859685"/>
      </dsp:txXfrm>
    </dsp:sp>
    <dsp:sp modelId="{3B6674F0-FE8B-48CB-8B4E-AD369A9B5A0F}">
      <dsp:nvSpPr>
        <dsp:cNvPr id="0" name=""/>
        <dsp:cNvSpPr/>
      </dsp:nvSpPr>
      <dsp:spPr>
        <a:xfrm>
          <a:off x="6276592" y="672891"/>
          <a:ext cx="956036" cy="9560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C1301-8B55-4D35-B712-4E1E52AA1B34}">
      <dsp:nvSpPr>
        <dsp:cNvPr id="0" name=""/>
        <dsp:cNvSpPr/>
      </dsp:nvSpPr>
      <dsp:spPr>
        <a:xfrm>
          <a:off x="7529477" y="522877"/>
          <a:ext cx="1462013" cy="2149214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Rząd</a:t>
          </a:r>
          <a:endParaRPr lang="pl-PL" sz="150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sp:txBody>
      <dsp:txXfrm>
        <a:off x="7529477" y="1382563"/>
        <a:ext cx="1462013" cy="859685"/>
      </dsp:txXfrm>
    </dsp:sp>
    <dsp:sp modelId="{8776EA0E-D31A-4BAC-9065-2249051A3F2C}">
      <dsp:nvSpPr>
        <dsp:cNvPr id="0" name=""/>
        <dsp:cNvSpPr/>
      </dsp:nvSpPr>
      <dsp:spPr>
        <a:xfrm>
          <a:off x="7782465" y="672891"/>
          <a:ext cx="956036" cy="95603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A3BEA-1E08-48A7-9E1B-5AC7D7C82A08}">
      <dsp:nvSpPr>
        <dsp:cNvPr id="0" name=""/>
        <dsp:cNvSpPr/>
      </dsp:nvSpPr>
      <dsp:spPr>
        <a:xfrm>
          <a:off x="359663" y="2010014"/>
          <a:ext cx="8272272" cy="43064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33662C-4C88-4300-A697-F210D37C5373}" type="datetimeFigureOut">
              <a:rPr lang="pl-PL"/>
              <a:pPr>
                <a:defRPr/>
              </a:pPr>
              <a:t>2011-02-14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92E24-E2AB-49E8-871D-EF0EA343C09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b="1" smtClean="0"/>
              <a:t>CO2  - dwutlenek węgla </a:t>
            </a:r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EBFB1-FACB-4F32-A1B2-131806006F1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b="1" smtClean="0"/>
              <a:t>CO2 - dwutlenek węgla </a:t>
            </a:r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4245D-4961-4B2E-881F-C6D9B30C0543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Standby</a:t>
            </a:r>
            <a:r>
              <a:rPr lang="pl-PL" dirty="0" smtClean="0"/>
              <a:t> – czytaj [</a:t>
            </a:r>
            <a:r>
              <a:rPr lang="pl-PL" dirty="0" err="1" smtClean="0"/>
              <a:t>stend</a:t>
            </a:r>
            <a:r>
              <a:rPr lang="pl-PL" smtClean="0"/>
              <a:t> baj]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92E24-E2AB-49E8-871D-EF0EA343C091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Widget  - czytaj [ łidzet 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3CADF-154A-41B2-96DA-F11D342DAE7F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err="1" smtClean="0"/>
              <a:t>Widget</a:t>
            </a:r>
            <a:r>
              <a:rPr lang="pl-PL" dirty="0" smtClean="0"/>
              <a:t> – czytaj [</a:t>
            </a:r>
            <a:r>
              <a:rPr lang="pl-PL" dirty="0" err="1" smtClean="0"/>
              <a:t>łidzet</a:t>
            </a:r>
            <a:r>
              <a:rPr lang="pl-PL" dirty="0" smtClean="0"/>
              <a:t>]</a:t>
            </a:r>
          </a:p>
          <a:p>
            <a:r>
              <a:rPr lang="pl-PL" dirty="0" err="1" smtClean="0"/>
              <a:t>Standby</a:t>
            </a:r>
            <a:r>
              <a:rPr lang="pl-PL" dirty="0" smtClean="0"/>
              <a:t> – czytaj [</a:t>
            </a:r>
            <a:r>
              <a:rPr lang="pl-PL" dirty="0" err="1" smtClean="0"/>
              <a:t>stend</a:t>
            </a:r>
            <a:r>
              <a:rPr lang="pl-PL" dirty="0" smtClean="0"/>
              <a:t> baj]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7E8454-564B-4D4A-AE8B-CB744EC59DF2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key visual\MT2011_vis_poziom_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7784" y="3429000"/>
            <a:ext cx="6516216" cy="1470025"/>
          </a:xfrm>
        </p:spPr>
        <p:txBody>
          <a:bodyPr/>
          <a:lstStyle>
            <a:lvl1pPr algn="l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A70931-FFC5-4E96-80E4-FE9DC8DA7658}" type="datetimeFigureOut">
              <a:rPr lang="pl-PL"/>
              <a:pPr>
                <a:defRPr/>
              </a:pPr>
              <a:t>2011-02-14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CDB60A-EFBB-450E-A93A-3D0DE2E8BFC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ctrTitle"/>
          </p:nvPr>
        </p:nvSpPr>
        <p:spPr>
          <a:xfrm>
            <a:off x="250825" y="3068638"/>
            <a:ext cx="8642350" cy="1655762"/>
          </a:xfrm>
        </p:spPr>
        <p:txBody>
          <a:bodyPr/>
          <a:lstStyle/>
          <a:p>
            <a:pPr algn="ctr">
              <a:defRPr/>
            </a:pPr>
            <a:r>
              <a:rPr lang="pl-PL" altLang="zh-CN" sz="3600" i="1" dirty="0" smtClean="0">
                <a:latin typeface="Calibri" pitchFamily="34" charset="0"/>
              </a:rPr>
              <a:t>Vattenfall - PowerSaver  </a:t>
            </a:r>
            <a:br>
              <a:rPr lang="pl-PL" altLang="zh-CN" sz="3600" i="1" dirty="0" smtClean="0">
                <a:latin typeface="Calibri" pitchFamily="34" charset="0"/>
              </a:rPr>
            </a:br>
            <a:r>
              <a:rPr lang="pl-PL" altLang="zh-CN" sz="3600" i="1" spc="-100" dirty="0" smtClean="0"/>
              <a:t>K</a:t>
            </a:r>
            <a:r>
              <a:rPr lang="pl-PL" sz="3600" i="1" spc="-100" dirty="0" smtClean="0"/>
              <a:t>omunikacja CSR  </a:t>
            </a:r>
            <a:br>
              <a:rPr lang="pl-PL" sz="3600" i="1" spc="-100" dirty="0" smtClean="0"/>
            </a:br>
            <a:r>
              <a:rPr lang="pl-PL" sz="3600" i="1" spc="-100" dirty="0" smtClean="0"/>
              <a:t>(marzec - czerwiec 2010)</a:t>
            </a:r>
            <a:endParaRPr lang="pl-PL" sz="3600" i="1" spc="-100" dirty="0"/>
          </a:p>
        </p:txBody>
      </p:sp>
      <p:sp>
        <p:nvSpPr>
          <p:cNvPr id="15363" name="Podtytuł 2"/>
          <p:cNvSpPr>
            <a:spLocks noGrp="1"/>
          </p:cNvSpPr>
          <p:nvPr>
            <p:ph type="subTitle" idx="1"/>
          </p:nvPr>
        </p:nvSpPr>
        <p:spPr>
          <a:xfrm>
            <a:off x="1403350" y="4941888"/>
            <a:ext cx="7624763" cy="1752600"/>
          </a:xfrm>
        </p:spPr>
        <p:txBody>
          <a:bodyPr/>
          <a:lstStyle/>
          <a:p>
            <a:pPr eaLnBrk="1" hangingPunct="1"/>
            <a:r>
              <a:rPr lang="pl-PL" sz="2000" b="1" dirty="0" smtClean="0">
                <a:latin typeface="Arial" charset="0"/>
                <a:cs typeface="Arial" charset="0"/>
              </a:rPr>
              <a:t>Innowacje w </a:t>
            </a:r>
            <a:r>
              <a:rPr lang="pl-PL" sz="2000" b="1" dirty="0" smtClean="0">
                <a:latin typeface="Arial" charset="0"/>
                <a:cs typeface="Arial" charset="0"/>
              </a:rPr>
              <a:t>Planowaniu Mediów</a:t>
            </a:r>
            <a:endParaRPr lang="pl-PL" sz="20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l-PL" sz="2000" dirty="0" smtClean="0">
                <a:latin typeface="Arial" charset="0"/>
                <a:cs typeface="Arial" charset="0"/>
              </a:rPr>
              <a:t>Kategoria: </a:t>
            </a:r>
            <a:r>
              <a:rPr lang="pl-PL" sz="2000" b="1" dirty="0" smtClean="0">
                <a:latin typeface="Arial" charset="0"/>
                <a:cs typeface="Arial" charset="0"/>
              </a:rPr>
              <a:t>MARKETING SPOŁECZNY</a:t>
            </a:r>
            <a:endParaRPr lang="pl-PL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l-PL" sz="2000" dirty="0" err="1" smtClean="0">
                <a:latin typeface="Arial" charset="0"/>
                <a:cs typeface="Arial" charset="0"/>
              </a:rPr>
              <a:t>Podkategoria</a:t>
            </a:r>
            <a:r>
              <a:rPr lang="pl-PL" sz="2000" dirty="0" smtClean="0">
                <a:latin typeface="Arial" charset="0"/>
                <a:cs typeface="Arial" charset="0"/>
              </a:rPr>
              <a:t>: </a:t>
            </a:r>
            <a:r>
              <a:rPr lang="pl-PL" sz="2000" b="1" dirty="0" smtClean="0">
                <a:latin typeface="Arial" charset="0"/>
                <a:cs typeface="Arial" charset="0"/>
              </a:rPr>
              <a:t>CSR</a:t>
            </a:r>
            <a:endParaRPr lang="pl-PL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324528" cy="1143000"/>
          </a:xfrm>
        </p:spPr>
        <p:txBody>
          <a:bodyPr/>
          <a:lstStyle/>
          <a:p>
            <a:pPr algn="ctr">
              <a:defRPr/>
            </a:pPr>
            <a:r>
              <a:rPr lang="pl-PL" altLang="zh-CN" sz="3200" b="1" dirty="0" smtClean="0">
                <a:solidFill>
                  <a:schemeClr val="accent1"/>
                </a:solidFill>
              </a:rPr>
              <a:t>Vattenfall - PowerSaver: </a:t>
            </a:r>
            <a:r>
              <a:rPr lang="pl-PL" altLang="zh-CN" sz="3200" b="1" spc="-100" dirty="0" smtClean="0">
                <a:solidFill>
                  <a:srgbClr val="289828"/>
                </a:solidFill>
              </a:rPr>
              <a:t>E</a:t>
            </a:r>
            <a:r>
              <a:rPr lang="pl-PL" sz="3200" b="1" spc="-100" dirty="0" smtClean="0">
                <a:solidFill>
                  <a:srgbClr val="289828"/>
                </a:solidFill>
              </a:rPr>
              <a:t>gzekucja kampanii </a:t>
            </a:r>
            <a:r>
              <a:rPr lang="pl-PL" sz="2400" b="1" spc="-100" dirty="0" smtClean="0"/>
              <a:t/>
            </a:r>
            <a:br>
              <a:rPr lang="pl-PL" sz="2400" b="1" spc="-100" dirty="0" smtClean="0"/>
            </a:br>
            <a:endParaRPr lang="pl-PL" sz="1800" b="1" spc="-100" dirty="0" smtClean="0"/>
          </a:p>
        </p:txBody>
      </p:sp>
      <p:pic>
        <p:nvPicPr>
          <p:cNvPr id="36" name="Picture 4" descr="\\fserv\repozytorium\3\5\4\8\grafika\zrodla\bartek\kampania\750x200\_0003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3959911" cy="1055241"/>
          </a:xfrm>
          <a:prstGeom prst="rect">
            <a:avLst/>
          </a:prstGeom>
          <a:noFill/>
          <a:effectLst>
            <a:outerShdw blurRad="520700" dir="5040000" sx="115000" sy="115000" algn="ctr" rotWithShape="0">
              <a:srgbClr val="289828">
                <a:alpha val="40000"/>
              </a:srgbClr>
            </a:outerShdw>
          </a:effectLst>
        </p:spPr>
      </p:pic>
      <p:pic>
        <p:nvPicPr>
          <p:cNvPr id="37" name="Picture 5" descr="\\fserv\repozytorium\3\5\4\8\grafika\zrodla\bartek\kampania\750x200\_0004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3783945" cy="1008112"/>
          </a:xfrm>
          <a:prstGeom prst="rect">
            <a:avLst/>
          </a:prstGeom>
          <a:noFill/>
          <a:effectLst>
            <a:outerShdw blurRad="406400" sx="114000" sy="114000" algn="ctr" rotWithShape="0">
              <a:srgbClr val="289828">
                <a:alpha val="40000"/>
              </a:srgbClr>
            </a:outerShdw>
          </a:effectLst>
        </p:spPr>
      </p:pic>
      <p:pic>
        <p:nvPicPr>
          <p:cNvPr id="14" name="Picture 2" descr="D:\Pulpit\Vattenfall_profil_PowerSavera_NK_1.jpg"/>
          <p:cNvPicPr>
            <a:picLocks noChangeAspect="1" noChangeArrowheads="1"/>
          </p:cNvPicPr>
          <p:nvPr/>
        </p:nvPicPr>
        <p:blipFill>
          <a:blip r:embed="rId5" cstate="print"/>
          <a:srcRect l="8983" r="8467"/>
          <a:stretch>
            <a:fillRect/>
          </a:stretch>
        </p:blipFill>
        <p:spPr bwMode="auto">
          <a:xfrm>
            <a:off x="6588224" y="2708920"/>
            <a:ext cx="226229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289828">
                <a:alpha val="65000"/>
              </a:srgbClr>
            </a:outerShdw>
          </a:effectLst>
        </p:spPr>
      </p:pic>
      <p:pic>
        <p:nvPicPr>
          <p:cNvPr id="15" name="Picture 3" descr="D:\Pulpit\widget4.jpg"/>
          <p:cNvPicPr>
            <a:picLocks noChangeAspect="1" noChangeArrowheads="1"/>
          </p:cNvPicPr>
          <p:nvPr/>
        </p:nvPicPr>
        <p:blipFill>
          <a:blip r:embed="rId6" cstate="print"/>
          <a:srcRect l="8297" t="51749" r="8696" b="29444"/>
          <a:stretch>
            <a:fillRect/>
          </a:stretch>
        </p:blipFill>
        <p:spPr bwMode="auto">
          <a:xfrm>
            <a:off x="179512" y="1052736"/>
            <a:ext cx="8520271" cy="1447800"/>
          </a:xfrm>
          <a:prstGeom prst="rect">
            <a:avLst/>
          </a:prstGeom>
          <a:ln>
            <a:noFill/>
          </a:ln>
          <a:effectLst>
            <a:outerShdw blurRad="571500" dist="139700" dir="11100000" algn="tl" rotWithShape="0">
              <a:srgbClr val="289828">
                <a:alpha val="65000"/>
              </a:srgbClr>
            </a:outerShdw>
          </a:effectLst>
        </p:spPr>
      </p:pic>
      <p:pic>
        <p:nvPicPr>
          <p:cNvPr id="16" name="Picture 7" descr="\\fserv\repozytorium\3\5\4\8\grafika\zrodla\bartek\kampania\750x200\_0001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996952"/>
            <a:ext cx="3221888" cy="859170"/>
          </a:xfrm>
          <a:prstGeom prst="rect">
            <a:avLst/>
          </a:prstGeom>
          <a:noFill/>
          <a:effectLst>
            <a:outerShdw blurRad="482600" dir="8160000" sx="112000" sy="112000" algn="ctr" rotWithShape="0">
              <a:srgbClr val="289828">
                <a:alpha val="40000"/>
              </a:srgbClr>
            </a:outerShdw>
          </a:effectLst>
        </p:spPr>
      </p:pic>
      <p:pic>
        <p:nvPicPr>
          <p:cNvPr id="17" name="Picture 6" descr="\\fserv\repozytorium\3\5\4\8\grafika\zrodla\bartek\kampania\750x200\_0005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26011"/>
            <a:ext cx="3869960" cy="1031989"/>
          </a:xfrm>
          <a:prstGeom prst="rect">
            <a:avLst/>
          </a:prstGeom>
          <a:noFill/>
          <a:effectLst>
            <a:outerShdw blurRad="850900" dir="12060000" sx="113000" sy="113000" algn="ctr" rotWithShape="0">
              <a:srgbClr val="289828">
                <a:alpha val="40000"/>
              </a:srgbClr>
            </a:outerShdw>
          </a:effectLst>
        </p:spPr>
      </p:pic>
      <p:sp>
        <p:nvSpPr>
          <p:cNvPr id="18" name="pole tekstowe 17"/>
          <p:cNvSpPr txBox="1"/>
          <p:nvPr/>
        </p:nvSpPr>
        <p:spPr>
          <a:xfrm>
            <a:off x="3419872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  <a:cs typeface="Arial" charset="0"/>
              </a:rPr>
              <a:t>Onet side bar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67544" y="37890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cs typeface="Arial" charset="0"/>
              </a:rPr>
              <a:t>Kampania banerowa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515200" y="6488668"/>
            <a:ext cx="26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Profil – social media</a:t>
            </a:r>
            <a:endParaRPr lang="pl-P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Komentarz lektora do </a:t>
            </a:r>
            <a:r>
              <a:rPr lang="pl-PL" altLang="zh-CN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Vattenfall - PowerSaver: </a:t>
            </a:r>
            <a:r>
              <a:rPr lang="pl-PL" altLang="zh-CN" sz="2000" b="1" spc="-100" dirty="0" smtClean="0">
                <a:solidFill>
                  <a:srgbClr val="289828"/>
                </a:solidFill>
              </a:rPr>
              <a:t>Egzekucja kampanii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700213"/>
            <a:ext cx="8713788" cy="4968875"/>
          </a:xfrm>
        </p:spPr>
        <p:txBody>
          <a:bodyPr/>
          <a:lstStyle/>
          <a:p>
            <a:pPr>
              <a:buClr>
                <a:srgbClr val="0070C0"/>
              </a:buClr>
              <a:buFontTx/>
              <a:buNone/>
            </a:pP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Siłą PowerSaverów jest działanie w grupie – wspólne oszczędzanie energii !!! </a:t>
            </a:r>
          </a:p>
          <a:p>
            <a:pPr eaLnBrk="1" hangingPunct="1">
              <a:buFontTx/>
              <a:buNone/>
            </a:pPr>
            <a:endParaRPr lang="pl-PL" sz="18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W ramach projektu </a:t>
            </a:r>
            <a:r>
              <a:rPr lang="pl-PL" altLang="zh-CN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Vattenfall - </a:t>
            </a:r>
            <a:r>
              <a:rPr lang="pl-PL" altLang="zh-CN" sz="18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PowerSaver</a:t>
            </a:r>
            <a:r>
              <a:rPr lang="pl-PL" altLang="zh-CN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 z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aprojektowaliśmy </a:t>
            </a: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identyfikację </a:t>
            </a:r>
          </a:p>
          <a:p>
            <a:pPr eaLnBrk="1" hangingPunct="1">
              <a:buFontTx/>
              <a:buNone/>
            </a:pP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wizualną PowerSaverów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, ponieważ wspólnota potrzebowała spójnego wizerunku</a:t>
            </a:r>
          </a:p>
          <a:p>
            <a:pPr eaLnBrk="1" hangingPunct="1">
              <a:buFontTx/>
              <a:buNone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tożsamego z ich celami i działaniem.</a:t>
            </a:r>
          </a:p>
          <a:p>
            <a:pPr>
              <a:buClr>
                <a:srgbClr val="0070C0"/>
              </a:buClr>
              <a:buNone/>
            </a:pPr>
            <a:endParaRPr lang="pl-PL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Tx/>
              <a:buNone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Do komunikacji z PowerSaverami wykorzystano: </a:t>
            </a:r>
          </a:p>
          <a:p>
            <a:pPr eaLnBrk="1" hangingPunct="1">
              <a:buFont typeface="Arial" charset="0"/>
              <a:buChar char="•"/>
            </a:pP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Stronę WWW – </a:t>
            </a:r>
            <a:r>
              <a:rPr lang="pl-PL" altLang="zh-CN" sz="1800" b="1" u="sng" spc="-100" dirty="0" smtClean="0">
                <a:solidFill>
                  <a:srgbClr val="289828"/>
                </a:solidFill>
                <a:ea typeface="+mj-ea"/>
              </a:rPr>
              <a:t>powersaver.vattenfall.pl</a:t>
            </a:r>
          </a:p>
          <a:p>
            <a:pPr eaLnBrk="1" hangingPunct="1">
              <a:buFont typeface="Arial" charset="0"/>
              <a:buChar char="•"/>
            </a:pPr>
            <a:r>
              <a:rPr lang="pl-PL" altLang="zh-CN" sz="1800" b="1" spc="-100" dirty="0" err="1" smtClean="0">
                <a:solidFill>
                  <a:srgbClr val="289828"/>
                </a:solidFill>
                <a:ea typeface="+mj-ea"/>
              </a:rPr>
              <a:t>Widget</a:t>
            </a: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 PowerSaver – aplikacja desktopowa</a:t>
            </a:r>
          </a:p>
          <a:p>
            <a:pPr eaLnBrk="1" hangingPunct="1">
              <a:buFont typeface="Arial" charset="0"/>
              <a:buChar char="•"/>
            </a:pP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Profile PowerSavera na Nasza Klasa, </a:t>
            </a:r>
            <a:r>
              <a:rPr lang="pl-PL" altLang="zh-CN" sz="1800" b="1" spc="-100" dirty="0" err="1" smtClean="0">
                <a:solidFill>
                  <a:srgbClr val="289828"/>
                </a:solidFill>
                <a:ea typeface="+mj-ea"/>
              </a:rPr>
              <a:t>Facebooku</a:t>
            </a: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 i </a:t>
            </a:r>
            <a:r>
              <a:rPr lang="pl-PL" altLang="zh-CN" sz="1800" b="1" spc="-100" dirty="0" err="1" smtClean="0">
                <a:solidFill>
                  <a:srgbClr val="289828"/>
                </a:solidFill>
                <a:ea typeface="+mj-ea"/>
              </a:rPr>
              <a:t>Goldenline</a:t>
            </a: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Onet side bar – </a:t>
            </a:r>
            <a:r>
              <a:rPr lang="pl-PL" altLang="zh-CN" sz="1800" b="1" spc="-100" dirty="0" err="1" smtClean="0">
                <a:solidFill>
                  <a:srgbClr val="289828"/>
                </a:solidFill>
                <a:ea typeface="+mj-ea"/>
              </a:rPr>
              <a:t>widget</a:t>
            </a: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 PowerSavera w pasku na SG </a:t>
            </a:r>
            <a:r>
              <a:rPr lang="pl-PL" altLang="zh-CN" sz="1800" b="1" spc="-100" dirty="0" err="1" smtClean="0">
                <a:solidFill>
                  <a:srgbClr val="289828"/>
                </a:solidFill>
                <a:ea typeface="+mj-ea"/>
              </a:rPr>
              <a:t>Onet.pl</a:t>
            </a:r>
            <a:endParaRPr lang="pl-PL" altLang="zh-CN" sz="1800" b="1" spc="-100" dirty="0" smtClean="0">
              <a:solidFill>
                <a:srgbClr val="289828"/>
              </a:solidFill>
              <a:ea typeface="+mj-ea"/>
            </a:endParaRPr>
          </a:p>
          <a:p>
            <a:pPr eaLnBrk="1" hangingPunct="1">
              <a:buFont typeface="Arial" charset="0"/>
              <a:buChar char="•"/>
            </a:pPr>
            <a:r>
              <a:rPr lang="pl-PL" altLang="zh-CN" sz="1800" b="1" spc="-100" dirty="0" smtClean="0">
                <a:solidFill>
                  <a:srgbClr val="289828"/>
                </a:solidFill>
                <a:ea typeface="+mj-ea"/>
              </a:rPr>
              <a:t>Działania SEM, WOM, wysyłkę mailingową</a:t>
            </a:r>
          </a:p>
          <a:p>
            <a:pPr>
              <a:buClr>
                <a:srgbClr val="0070C0"/>
              </a:buClr>
              <a:buFontTx/>
              <a:buNone/>
            </a:pPr>
            <a:endParaRPr lang="pl-PL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pl-PL" sz="12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pl-PL" sz="1200" dirty="0" smtClean="0">
              <a:latin typeface="Arial" charset="0"/>
              <a:cs typeface="Arial" charset="0"/>
            </a:endParaRPr>
          </a:p>
          <a:p>
            <a:pPr eaLnBrk="1" hangingPunct="1"/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5604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pl-PL" altLang="zh-CN" sz="3200" b="1" dirty="0" smtClean="0">
                <a:solidFill>
                  <a:schemeClr val="accent1"/>
                </a:solidFill>
                <a:latin typeface="Calibri" pitchFamily="34" charset="0"/>
              </a:rPr>
              <a:t>Vattenfall - PowerSaver: </a:t>
            </a:r>
            <a:r>
              <a:rPr lang="pl-PL" sz="3200" b="1" spc="-100" dirty="0" smtClean="0">
                <a:solidFill>
                  <a:srgbClr val="289828"/>
                </a:solidFill>
              </a:rPr>
              <a:t>Wyniki</a:t>
            </a:r>
            <a:r>
              <a:rPr lang="pl-PL" sz="3200" b="1" spc="-100" dirty="0" smtClean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>
          <a:xfrm>
            <a:off x="0" y="3645024"/>
            <a:ext cx="9144000" cy="35734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Effekt: W ciągu 3 i pół miesiąca trwania akcji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9 000 PowerSaverów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zaoszczędziło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111 000 kg CO2</a:t>
            </a:r>
            <a:r>
              <a:rPr lang="pl-PL" sz="1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,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czyli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740 000 godzin pracy komputerów</a:t>
            </a:r>
          </a:p>
          <a:p>
            <a:pPr>
              <a:buNone/>
            </a:pPr>
            <a:endParaRPr lang="pl-PL" sz="18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Nagroda za aktywność – w akcji wzięło udział 16 szkół, z których 3 otrzymały od organizatora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wyposażenie pracowni komputerowych o łącznej wartości 60 tys. PLN</a:t>
            </a:r>
          </a:p>
          <a:p>
            <a:pPr>
              <a:buClr>
                <a:srgbClr val="0070C0"/>
              </a:buClr>
              <a:buNone/>
            </a:pPr>
            <a:endParaRPr lang="pl-PL" sz="1800" b="1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Od zakończenia akcji minęło 6 miesięcy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…. Akcja nadal żyje, pomimo braku aktywnego wsparcia </a:t>
            </a:r>
            <a:r>
              <a:rPr lang="pl-PL" sz="18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mediowego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. Po zakończeniu akcji stan licznika zwiększył się o kolejne zaoszczędzone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39 000 kg CO2 i nadal rośnie….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endParaRPr lang="pl-PL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endParaRPr lang="pl-PL" dirty="0" smtClean="0">
              <a:latin typeface="Arial" charset="0"/>
              <a:cs typeface="Arial" charset="0"/>
            </a:endParaRPr>
          </a:p>
          <a:p>
            <a:pPr eaLnBrk="1" hangingPunct="1"/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912" y="1340769"/>
            <a:ext cx="260992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09600" sx="116000" sy="116000" algn="ctr" rotWithShape="0">
              <a:srgbClr val="289828">
                <a:alpha val="4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80728"/>
            <a:ext cx="1702907" cy="25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20700" dist="50800" dir="5400000" sx="101000" sy="101000" algn="ctr" rotWithShape="0">
              <a:srgbClr val="289828">
                <a:alpha val="61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1513786" cy="228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60400" dist="50800" dir="5400000" algn="ctr" rotWithShape="0">
              <a:srgbClr val="289828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51838" cy="1008062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Komentarz lektora do </a:t>
            </a:r>
            <a:r>
              <a:rPr lang="pl-PL" altLang="zh-CN" sz="2000" b="1" dirty="0" smtClean="0">
                <a:solidFill>
                  <a:schemeClr val="accent1"/>
                </a:solidFill>
                <a:latin typeface="Calibri" pitchFamily="34" charset="0"/>
              </a:rPr>
              <a:t>Vattenfall - </a:t>
            </a:r>
            <a:r>
              <a:rPr lang="pl-PL" altLang="zh-CN" sz="2000" b="1" dirty="0" err="1" smtClean="0">
                <a:solidFill>
                  <a:schemeClr val="accent1"/>
                </a:solidFill>
                <a:latin typeface="Calibri" pitchFamily="34" charset="0"/>
              </a:rPr>
              <a:t>PowerSaver</a:t>
            </a:r>
            <a:r>
              <a:rPr lang="pl-PL" altLang="zh-CN" sz="2000" b="1" dirty="0" smtClean="0">
                <a:solidFill>
                  <a:schemeClr val="accent1"/>
                </a:solidFill>
                <a:latin typeface="Calibri" pitchFamily="34" charset="0"/>
              </a:rPr>
              <a:t>: </a:t>
            </a:r>
            <a:r>
              <a:rPr lang="pl-PL" sz="2000" b="1" spc="-100" dirty="0" smtClean="0">
                <a:solidFill>
                  <a:srgbClr val="289828"/>
                </a:solidFill>
              </a:rPr>
              <a:t>Wyniki </a:t>
            </a:r>
            <a:endParaRPr lang="pl-PL" sz="20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68153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W ciągu 3 i pół miesiąca trwania akcji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9 000 PowerSaverów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zaoszczędziło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111 000 kg CO2</a:t>
            </a:r>
            <a:r>
              <a:rPr lang="pl-PL" sz="1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,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czyli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740 000 godzin pracy komputerów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endParaRPr lang="pl-PL" sz="1800" b="1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Nagroda za aktywność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– cel konkursu (150 000 kg CO2) nie został osiągnięty, ale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mimo to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organizator nagrodził wysiłki 3 szkół z 16 biorących udział,  otrzymały one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wyposażenie pracowni komputerowych o łącznej wartości 60 tys. PLN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endParaRPr lang="pl-PL" sz="1800" b="1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Od zakończenia akcji minęło 6 miesięcy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…. Akcja nadal żyje, pomimo braku aktywnego wsparcia </a:t>
            </a:r>
            <a:r>
              <a:rPr lang="pl-PL" sz="18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mediowego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. Po zakończeniu akcji stan licznika zwiększył się o kolejne zaoszczędzone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39 000 kg CO2 i nadal rośnie….</a:t>
            </a:r>
          </a:p>
        </p:txBody>
      </p:sp>
      <p:pic>
        <p:nvPicPr>
          <p:cNvPr id="27652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pl-PL" altLang="zh-CN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Vattenfall - </a:t>
            </a:r>
            <a:r>
              <a:rPr lang="pl-PL" altLang="zh-CN" sz="32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PowerSaver</a:t>
            </a:r>
            <a:r>
              <a:rPr lang="pl-PL" altLang="zh-CN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: </a:t>
            </a:r>
            <a:r>
              <a:rPr lang="pl-PL" sz="3200" b="1" dirty="0" smtClean="0">
                <a:solidFill>
                  <a:srgbClr val="289828"/>
                </a:solidFill>
                <a:latin typeface="Arial" charset="0"/>
                <a:ea typeface="宋体" pitchFamily="2" charset="-122"/>
                <a:cs typeface="Arial" charset="0"/>
              </a:rPr>
              <a:t>Cel komunikacji</a:t>
            </a:r>
            <a:endParaRPr lang="pl-PL" sz="3200" dirty="0" smtClean="0">
              <a:solidFill>
                <a:srgbClr val="289828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Pozycjonowanie marki Vattenfall jako nowoczesnego producenta energii elektrycznej,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dbającego o ochronę środowiska i świadomość lokalnych społeczności w kwestiach zużycia energii</a:t>
            </a:r>
          </a:p>
          <a:p>
            <a:pPr>
              <a:buFont typeface="Arial" charset="0"/>
              <a:buChar char="•"/>
            </a:pPr>
            <a:endParaRPr lang="pl-PL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pl-PL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Pragmatyczne edukowanie rynku i aktywizowanie internetowej społeczności wokół akcji marki Vattenfall</a:t>
            </a:r>
            <a:r>
              <a:rPr lang="pl-PL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– grupy PowerSaverów dbającej o środowisko naturalne. </a:t>
            </a:r>
          </a:p>
          <a:p>
            <a:pPr>
              <a:buFontTx/>
              <a:buNone/>
            </a:pPr>
            <a:r>
              <a:rPr lang="pl-PL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                         </a:t>
            </a:r>
          </a:p>
          <a:p>
            <a:pPr>
              <a:buFontTx/>
              <a:buNone/>
            </a:pPr>
            <a:r>
              <a:rPr lang="pl-PL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			                            WSPÓLNY CEL: </a:t>
            </a:r>
          </a:p>
          <a:p>
            <a:pPr>
              <a:buFontTx/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Przyczynić się do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realnego spadku emisji CO2 (dwutlenek węgla) do atmosfery,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czyli w przeciągu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3 miesięcy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zaoszczędzić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1 milion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godzin pracy komputerów, czyli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równowartość około 150 000 kg CO2 niewyemitowanego do atmosfery.</a:t>
            </a:r>
          </a:p>
          <a:p>
            <a:pPr>
              <a:buFontTx/>
              <a:buNone/>
            </a:pPr>
            <a:endParaRPr lang="pl-PL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„</a:t>
            </a:r>
            <a:r>
              <a:rPr lang="pl-PL" sz="1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Act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not </a:t>
            </a:r>
            <a:r>
              <a:rPr lang="pl-PL" sz="1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just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tell” – Wyróżnienie działań Vattenfall wśród bezpośredniej konkurencji i udowodnienie, że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RAZEM MOŻEMY ZMIENIAĆ NA LEPSZE NASZE OTOCZENIE</a:t>
            </a:r>
            <a:r>
              <a:rPr lang="pl-PL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4" name="Strzałka w prawo 3"/>
          <p:cNvSpPr/>
          <p:nvPr/>
        </p:nvSpPr>
        <p:spPr>
          <a:xfrm>
            <a:off x="2267744" y="3861048"/>
            <a:ext cx="1368152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rot="10800000">
            <a:off x="5508104" y="3861048"/>
            <a:ext cx="1368152" cy="3600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Komentarz lektora do </a:t>
            </a:r>
            <a:r>
              <a:rPr lang="pl-PL" altLang="zh-CN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Vattenfall - </a:t>
            </a:r>
            <a:r>
              <a:rPr lang="pl-PL" altLang="zh-CN" sz="2000" b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PowerSaver</a:t>
            </a:r>
            <a:r>
              <a:rPr lang="pl-PL" altLang="zh-CN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: </a:t>
            </a:r>
            <a:r>
              <a:rPr lang="pl-PL" sz="20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Cel komunikacji</a:t>
            </a:r>
            <a:endParaRPr lang="pl-PL" sz="20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34050"/>
          </a:xfrm>
        </p:spPr>
        <p:txBody>
          <a:bodyPr/>
          <a:lstStyle/>
          <a:p>
            <a:pPr>
              <a:buFontTx/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												Założeniem akcji Vattenfall - </a:t>
            </a:r>
            <a:r>
              <a:rPr lang="pl-PL" altLang="zh-CN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PowerSaver był </a:t>
            </a:r>
            <a:r>
              <a:rPr lang="pl-PL" altLang="zh-CN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fakt, że z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decydowana 		większość</a:t>
            </a:r>
            <a:r>
              <a:rPr lang="pl-PL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pl-PL" altLang="zh-CN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polskich użytkowników nie wykorzystuje w praktyce </a:t>
            </a:r>
          </a:p>
          <a:p>
            <a:pPr>
              <a:buFontTx/>
              <a:buNone/>
            </a:pPr>
            <a:r>
              <a:rPr lang="pl-PL" altLang="zh-CN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opcji hibernowania komputerów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 pozostawia komputer włączony, nawet jeżeli </a:t>
            </a:r>
          </a:p>
          <a:p>
            <a:pPr>
              <a:buFontTx/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przestaje z niego korzystać. Podczas trwania akcji (01.03 do 15.06) chcieliśmy </a:t>
            </a:r>
          </a:p>
          <a:p>
            <a:pPr>
              <a:buFontTx/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uświadomić osobom używającym komputerów, w</a:t>
            </a:r>
            <a:r>
              <a:rPr lang="pl-PL" altLang="zh-CN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jaki sposób oszczędnie z nich </a:t>
            </a:r>
          </a:p>
          <a:p>
            <a:pPr>
              <a:buFontTx/>
              <a:buNone/>
            </a:pPr>
            <a:r>
              <a:rPr lang="pl-PL" altLang="zh-CN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korzystać, dbając tym samym o środowisko naturalne. </a:t>
            </a:r>
          </a:p>
          <a:p>
            <a:pPr>
              <a:buFontTx/>
              <a:buNone/>
            </a:pPr>
            <a:endParaRPr lang="pl-PL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Trzy główne cele komunikacji kampanii </a:t>
            </a:r>
            <a:r>
              <a:rPr lang="pl-PL" altLang="zh-CN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Vattenfall – PowerSaver to: </a:t>
            </a:r>
          </a:p>
          <a:p>
            <a:pPr>
              <a:buFontTx/>
              <a:buNone/>
            </a:pPr>
            <a:endParaRPr lang="pl-PL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Vattenfall jest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nowoczesnym</a:t>
            </a:r>
            <a:r>
              <a:rPr lang="pl-PL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producentem energii, który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dba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o ochronę środowiska </a:t>
            </a:r>
            <a:r>
              <a:rPr lang="pl-PL" sz="1800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i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świadomość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lokalnych społeczności w kwestiach jej zużycia</a:t>
            </a:r>
          </a:p>
          <a:p>
            <a:pPr>
              <a:buFont typeface="Arial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Aktywizacja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społeczności PowerSaverów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której postawiono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WPÓLNY CEL</a:t>
            </a:r>
            <a:r>
              <a:rPr lang="pl-PL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: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Przyczynić się do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realnego spadku emisji CO2 (dwutlenek węgla) do atmosfery, </a:t>
            </a:r>
          </a:p>
          <a:p>
            <a:pPr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czyli w przeciągu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3 miesięcy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zaoszczędzić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1 milion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godzin pracy komputerów, czyli 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równowartość około 150 000 kg CO2 niewyemitowanego do atmosfery.</a:t>
            </a:r>
          </a:p>
          <a:p>
            <a:pPr>
              <a:buFont typeface="Arial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„</a:t>
            </a:r>
            <a:r>
              <a:rPr lang="pl-PL" sz="1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Act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not </a:t>
            </a:r>
            <a:r>
              <a:rPr lang="pl-PL" sz="1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just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tell” – Vattenfall udowadnia, że </a:t>
            </a:r>
            <a:r>
              <a:rPr lang="pl-PL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RAZEM MOŻEMY ZMIENIAĆ NA LEPSZE NASZE OTOCZENIE  </a:t>
            </a:r>
          </a:p>
        </p:txBody>
      </p:sp>
      <p:pic>
        <p:nvPicPr>
          <p:cNvPr id="17412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zh-CN" sz="3200" b="1" dirty="0" smtClean="0">
                <a:solidFill>
                  <a:schemeClr val="accent1"/>
                </a:solidFill>
              </a:rPr>
              <a:t>Vattenfall - PowerSaver: </a:t>
            </a:r>
            <a:r>
              <a:rPr lang="pl-PL" sz="3200" b="1" spc="-100" dirty="0" smtClean="0">
                <a:solidFill>
                  <a:srgbClr val="289828"/>
                </a:solidFill>
              </a:rPr>
              <a:t>Grupa docelowa </a:t>
            </a:r>
            <a:endParaRPr lang="pl-PL" sz="32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184775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Projekt skierowany był do pojedynczych odbiorców i lokalnych społeczności – obecnych i potencjalnych Klientów marki Vattenfall.</a:t>
            </a:r>
          </a:p>
          <a:p>
            <a:pPr algn="ctr">
              <a:buFontTx/>
              <a:buNone/>
            </a:pPr>
            <a:r>
              <a:rPr lang="pl-PL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Grupa docelowa: 18-50 lat, miasta &gt; 50 tys., internauci, zaawansowani użytkownicy sprzętu komputerowego (minimum 2 godziny dziennie).</a:t>
            </a:r>
          </a:p>
          <a:p>
            <a:pPr algn="ctr">
              <a:buFontTx/>
              <a:buNone/>
            </a:pPr>
            <a:endParaRPr lang="pl-PL" dirty="0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pl-PL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/>
        </p:nvGraphicFramePr>
        <p:xfrm>
          <a:off x="0" y="3068960"/>
          <a:ext cx="8839200" cy="169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/>
        </p:nvGraphicFramePr>
        <p:xfrm>
          <a:off x="0" y="3987021"/>
          <a:ext cx="8991600" cy="287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3275856" y="3429000"/>
            <a:ext cx="2643206" cy="882316"/>
          </a:xfrm>
          <a:prstGeom prst="roundRect">
            <a:avLst/>
          </a:prstGeom>
          <a:noFill/>
          <a:ln w="63500">
            <a:solidFill>
              <a:srgbClr val="1172DD"/>
            </a:solidFill>
          </a:ln>
          <a:effectLst>
            <a:glow rad="139700">
              <a:srgbClr val="1172D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475656" y="4509120"/>
            <a:ext cx="1500198" cy="2190848"/>
          </a:xfrm>
          <a:prstGeom prst="roundRect">
            <a:avLst/>
          </a:prstGeom>
          <a:noFill/>
          <a:ln w="63500">
            <a:solidFill>
              <a:srgbClr val="1172DD"/>
            </a:solidFill>
          </a:ln>
          <a:effectLst>
            <a:glow rad="139700">
              <a:srgbClr val="1172D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Komentarz lektora do </a:t>
            </a:r>
            <a:r>
              <a:rPr lang="pl-PL" altLang="zh-CN" sz="2000" b="1" dirty="0" smtClean="0">
                <a:solidFill>
                  <a:schemeClr val="accent1"/>
                </a:solidFill>
              </a:rPr>
              <a:t>Vattenfall - </a:t>
            </a:r>
            <a:r>
              <a:rPr lang="pl-PL" altLang="zh-CN" sz="2000" b="1" dirty="0" err="1" smtClean="0">
                <a:solidFill>
                  <a:schemeClr val="accent1"/>
                </a:solidFill>
              </a:rPr>
              <a:t>PowerSaver</a:t>
            </a:r>
            <a:r>
              <a:rPr lang="pl-PL" altLang="zh-CN" sz="2000" b="1" dirty="0" smtClean="0">
                <a:solidFill>
                  <a:schemeClr val="accent1"/>
                </a:solidFill>
              </a:rPr>
              <a:t>: </a:t>
            </a:r>
            <a:r>
              <a:rPr lang="pl-PL" sz="2000" b="1" spc="-100" dirty="0" smtClean="0">
                <a:solidFill>
                  <a:srgbClr val="289828"/>
                </a:solidFill>
              </a:rPr>
              <a:t>Grupa docelowa </a:t>
            </a:r>
            <a:endParaRPr lang="pl-PL" sz="20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Akcja była skierowana do grupy: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18-50 lat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, miasta &gt; 50 tys., internauci,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zaawansowani</a:t>
            </a:r>
            <a:r>
              <a:rPr lang="pl-PL" sz="1800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użytkownicy sprzętu komputerowego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pl-PL" sz="18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Komunikowaliśmy się z szeroką grupą docelową. Są to: wszyscy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aktywni użytkownicy Internetu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, osoby spędzające w Internecie na przeszukiwaniu stron, korzystaniu z poczty elektronicznej, komunikatorów, platform </a:t>
            </a:r>
            <a:r>
              <a:rPr lang="pl-PL" sz="18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społecznościowych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, gier MMOG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ponad 2 godziny dziennie</a:t>
            </a:r>
            <a:r>
              <a:rPr lang="pl-PL" sz="1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i użytkownicy, który często mają komputer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włączony non stop.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pl-PL" sz="18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Chcieliśmy również dotrzeć do nieco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starszej grupy ludzi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, dla których cel akcji może być wartością i które są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wyczulone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na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komunikaty społecznie odpowiedzialne</a:t>
            </a:r>
            <a:r>
              <a:rPr lang="pl-PL" sz="1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19460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pl-PL" altLang="zh-CN" sz="3200" b="1" dirty="0" smtClean="0">
                <a:solidFill>
                  <a:schemeClr val="accent1"/>
                </a:solidFill>
              </a:rPr>
              <a:t>Vattenfall - PowerSaver: </a:t>
            </a:r>
            <a:br>
              <a:rPr lang="pl-PL" altLang="zh-CN" sz="3200" b="1" dirty="0" smtClean="0">
                <a:solidFill>
                  <a:schemeClr val="accent1"/>
                </a:solidFill>
              </a:rPr>
            </a:br>
            <a:r>
              <a:rPr lang="pl-PL" altLang="zh-CN" sz="3200" b="1" dirty="0" smtClean="0">
                <a:solidFill>
                  <a:srgbClr val="289828"/>
                </a:solidFill>
              </a:rPr>
              <a:t>Wyzwania marketingowe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9036050" cy="4393083"/>
          </a:xfrm>
        </p:spPr>
        <p:txBody>
          <a:bodyPr/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Pokazać, że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proste działania pojedynczych ludzi mają realny wpływ na środowisko, każdy może być bohaterem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  <a:sym typeface="Wingdings" pitchFamily="2" charset="2"/>
              </a:rPr>
              <a:t></a:t>
            </a:r>
          </a:p>
          <a:p>
            <a:pPr>
              <a:buClr>
                <a:srgbClr val="0070C0"/>
              </a:buClr>
              <a:buNone/>
            </a:pPr>
            <a:endParaRPr lang="pl-PL" sz="1800" b="1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Nie wszyscy zdają sobie z tego sprawę, że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można codziennie oszczędzać energię bez większych poświęceń !</a:t>
            </a:r>
          </a:p>
          <a:p>
            <a:pPr>
              <a:buClr>
                <a:srgbClr val="0070C0"/>
              </a:buClr>
              <a:buNone/>
            </a:pPr>
            <a:endParaRPr lang="pl-PL" sz="1800" b="1" dirty="0" smtClean="0"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Wspierać lokalne społeczności w działaniu,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bo łatwiej jest oszczędzać energię działając w grupie!!!</a:t>
            </a:r>
          </a:p>
          <a:p>
            <a:pPr>
              <a:buClr>
                <a:srgbClr val="0070C0"/>
              </a:buClr>
              <a:buNone/>
            </a:pPr>
            <a:endParaRPr lang="pl-PL" sz="18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Motywować do działania pojedynczych odbiorców i społeczności –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na bieżąco, pokazując dokonania, nagradzać oszczędność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pl-PL" sz="18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Fakty są oczywiste: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1godz.hibernacji = 0,15 </a:t>
            </a:r>
            <a:r>
              <a:rPr lang="pl-PL" sz="1800" b="1" dirty="0" err="1" smtClean="0">
                <a:solidFill>
                  <a:srgbClr val="289828"/>
                </a:solidFill>
                <a:latin typeface="Arial" charset="0"/>
                <a:cs typeface="Arial" charset="0"/>
              </a:rPr>
              <a:t>kW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zaoszczędzonej energii = 0,15 kg CO2 mniej do atmosfery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Komentarz lektora do </a:t>
            </a:r>
            <a:r>
              <a:rPr lang="pl-PL" altLang="zh-CN" sz="2000" b="1" dirty="0" smtClean="0">
                <a:solidFill>
                  <a:schemeClr val="accent1"/>
                </a:solidFill>
              </a:rPr>
              <a:t>Vattenfall - PowerSaver: </a:t>
            </a:r>
            <a:r>
              <a:rPr lang="pl-PL" sz="2000" b="1" spc="-100" dirty="0" smtClean="0">
                <a:solidFill>
                  <a:srgbClr val="289828"/>
                </a:solidFill>
              </a:rPr>
              <a:t>Wyzwania marketingowe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4897437"/>
          </a:xfrm>
        </p:spPr>
        <p:txBody>
          <a:bodyPr/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Pokazać, że zużywając mniej energii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przyczyniamy się do realnego spadku emisji CO2 do atmosfery</a:t>
            </a:r>
            <a:r>
              <a:rPr lang="pl-PL" sz="1800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– proste działania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pojedynczych ludzi mają realny wpływ na środowisko, każdy może być bohaterem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pl-PL" sz="1800" b="1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Nie wszyscy zdają sobie z tego sprawę, że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można codziennie oszczędzać energię bez większych poświęceń – technologia jest pomocna w oszczędzaniu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pl-PL" sz="1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Wspierać lokalne społeczności w działaniu, bo łatwiej jest oszczędzać energię działając w grupie –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Razem możemy zmieniać na lepsze nasze otoczenie 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pl-PL" sz="18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Motywować pojedynczych odbiorców i społeczności do działania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– na bieżąco, pokazując dokonania, nagradzać oszczędność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pl-PL" sz="18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Fakty są oczywiste: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1 godzina hibernacji </a:t>
            </a:r>
            <a:r>
              <a:rPr lang="pl-PL" sz="1800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=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0,15 </a:t>
            </a:r>
            <a:r>
              <a:rPr lang="pl-PL" sz="1800" b="1" dirty="0" err="1" smtClean="0">
                <a:solidFill>
                  <a:srgbClr val="289828"/>
                </a:solidFill>
                <a:latin typeface="Arial" charset="0"/>
                <a:cs typeface="Arial" charset="0"/>
              </a:rPr>
              <a:t>kW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zaoszczędzonej energii</a:t>
            </a:r>
            <a:r>
              <a:rPr lang="pl-PL" sz="1800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=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0,15 kg CO2 mniej do atmosfery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pl-PL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1508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pl-PL" altLang="zh-CN" sz="3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Vattenfall - PowerSaver: </a:t>
            </a:r>
            <a:r>
              <a:rPr lang="pl-PL" altLang="zh-CN" sz="3200" b="1" dirty="0" smtClean="0">
                <a:solidFill>
                  <a:srgbClr val="289828"/>
                </a:solidFill>
                <a:latin typeface="Arial" charset="0"/>
                <a:ea typeface="宋体" pitchFamily="2" charset="-122"/>
                <a:cs typeface="Arial" charset="0"/>
              </a:rPr>
              <a:t>Innowacyjność strategii komunikacji w mediach</a:t>
            </a: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259228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Na cele akcji wykreowaliśmy logo -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przycisk z naniesionymi liniami papilarnymi układającymi się w znak </a:t>
            </a:r>
            <a:r>
              <a:rPr lang="pl-PL" sz="1800" i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standby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i pojęcie PowerSavera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- superbohatera, który wpływa na zmniejszanie zużycia energii elektrycznej na Ziemi</a:t>
            </a:r>
            <a:endParaRPr lang="pl-PL" sz="18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Pokazywaliśmy realny efekt i wpływ pracy PowerSaverów</a:t>
            </a:r>
            <a:r>
              <a:rPr lang="pl-PL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pl-PL" sz="1800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-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aktualizowane na bieżąco liczniki oszczędności PowerSaverów, aktualną liczbę uczestników, dokonania pojedynczego użytkownika i jego profil. </a:t>
            </a:r>
            <a:endParaRPr lang="pl-PL" sz="18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Stworzyliśmy stronę </a:t>
            </a:r>
            <a:r>
              <a:rPr lang="pl-PL" sz="1800" b="1" dirty="0" err="1" smtClean="0">
                <a:solidFill>
                  <a:srgbClr val="289828"/>
                </a:solidFill>
                <a:latin typeface="Arial" charset="0"/>
                <a:cs typeface="Arial" charset="0"/>
              </a:rPr>
              <a:t>www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i </a:t>
            </a:r>
            <a:r>
              <a:rPr lang="pl-PL" sz="1800" b="1" dirty="0" err="1" smtClean="0">
                <a:solidFill>
                  <a:srgbClr val="289828"/>
                </a:solidFill>
                <a:latin typeface="Arial" charset="0"/>
                <a:cs typeface="Arial" charset="0"/>
              </a:rPr>
              <a:t>widget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PowerSaver – aplikację desktopową,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która automatycznie wprowadzała komputer użytkownika w stan uśpienia, zliczała czas i podawała indywidualne wyniki oszczędzania.</a:t>
            </a:r>
            <a:endParaRPr lang="pl-PL" sz="18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\\fserv\repozytorium\3\5\4\8\grafika\doKlienta\grafika\serwis\Vattenfall_PowerSaver_strona_glowna.jpg"/>
          <p:cNvPicPr>
            <a:picLocks noChangeAspect="1" noChangeArrowheads="1"/>
          </p:cNvPicPr>
          <p:nvPr/>
        </p:nvPicPr>
        <p:blipFill>
          <a:blip r:embed="rId2" cstate="print"/>
          <a:srcRect l="5106" t="5833" r="9787" b="2783"/>
          <a:stretch>
            <a:fillRect/>
          </a:stretch>
        </p:blipFill>
        <p:spPr bwMode="auto">
          <a:xfrm>
            <a:off x="323528" y="4437112"/>
            <a:ext cx="2808312" cy="1934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82600" dist="50800" dir="3060000" sx="101000" sy="101000" algn="ctr" rotWithShape="0">
              <a:srgbClr val="289828">
                <a:alpha val="38000"/>
              </a:srgbClr>
            </a:outerShdw>
          </a:effectLst>
        </p:spPr>
      </p:pic>
      <p:pic>
        <p:nvPicPr>
          <p:cNvPr id="5" name="Picture 4" descr="\\fserv\repozytorium\3\5\4\8\grafika\zrodla\bartek\widget\wid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4437112"/>
            <a:ext cx="3384376" cy="2010210"/>
          </a:xfrm>
          <a:prstGeom prst="rect">
            <a:avLst/>
          </a:prstGeom>
          <a:noFill/>
          <a:effectLst>
            <a:outerShdw blurRad="139700" dir="5880000" sx="102000" sy="102000" algn="ctr" rotWithShape="0">
              <a:srgbClr val="289828">
                <a:alpha val="36000"/>
              </a:srgbClr>
            </a:outerShdw>
          </a:effectLst>
        </p:spPr>
      </p:pic>
      <p:pic>
        <p:nvPicPr>
          <p:cNvPr id="7" name="Picture 3" descr="C:\Users\kandrzej\Desktop\powersav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365104"/>
            <a:ext cx="2088232" cy="208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20700" dir="5400000" algn="ctr" rotWithShape="0">
              <a:srgbClr val="289828">
                <a:alpha val="36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3995936" y="648866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cs typeface="Arial" charset="0"/>
              </a:rPr>
              <a:t>Logotyp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Komentarz lektora do </a:t>
            </a:r>
            <a:r>
              <a:rPr lang="pl-PL" altLang="zh-CN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Vattenfall - PowerSaver:</a:t>
            </a:r>
            <a:r>
              <a:rPr lang="pl-PL" altLang="zh-CN" sz="1800" b="1" dirty="0" smtClean="0">
                <a:solidFill>
                  <a:srgbClr val="289828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pl-PL" altLang="zh-CN" sz="2000" b="1" spc="-100" dirty="0" smtClean="0">
                <a:solidFill>
                  <a:srgbClr val="289828"/>
                </a:solidFill>
              </a:rPr>
              <a:t>Innowacyjność strategii komunikacji w mediach 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Na cele akcji wykreowaliśmy logo -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przycisk z naniesionymi liniami papilarnymi układającymi się w znak </a:t>
            </a:r>
            <a:r>
              <a:rPr lang="pl-PL" sz="1800" i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standby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i pojęcie PowerSavera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- superbohatera, który wpływa na zmniejszanie zużycia energii elektrycznej na Ziemi</a:t>
            </a:r>
            <a:endParaRPr lang="pl-PL" sz="18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pl-PL" sz="18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Pokazaliśmy realny efekt i wpływ pracy PowerSaverów na stronie </a:t>
            </a:r>
            <a:r>
              <a:rPr lang="pl-PL" sz="1800" b="1" dirty="0" err="1" smtClean="0">
                <a:solidFill>
                  <a:srgbClr val="289828"/>
                </a:solidFill>
                <a:latin typeface="Arial" charset="0"/>
                <a:cs typeface="Arial" charset="0"/>
              </a:rPr>
              <a:t>www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, forach, profilach, Onet side bar 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-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aktualizowane na bieżąco liczniki oszczędności wszystkich PowerSaverów, aktualną liczbę uczestników, dokonania pojedynczego użytkownika i jego profil. </a:t>
            </a:r>
          </a:p>
          <a:p>
            <a:pPr>
              <a:buClr>
                <a:srgbClr val="0070C0"/>
              </a:buClr>
              <a:buFontTx/>
              <a:buNone/>
            </a:pPr>
            <a:endParaRPr lang="pl-PL" sz="18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Stworzyliśmy stronę </a:t>
            </a:r>
            <a:r>
              <a:rPr lang="pl-PL" sz="1800" b="1" dirty="0" err="1" smtClean="0">
                <a:solidFill>
                  <a:srgbClr val="289828"/>
                </a:solidFill>
                <a:latin typeface="Arial" charset="0"/>
                <a:cs typeface="Arial" charset="0"/>
              </a:rPr>
              <a:t>www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i </a:t>
            </a:r>
            <a:r>
              <a:rPr lang="pl-PL" sz="1800" b="1" dirty="0" err="1" smtClean="0">
                <a:solidFill>
                  <a:srgbClr val="289828"/>
                </a:solidFill>
                <a:latin typeface="Arial" charset="0"/>
                <a:cs typeface="Arial" charset="0"/>
              </a:rPr>
              <a:t>Widget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</a:t>
            </a:r>
            <a:r>
              <a:rPr lang="pl-PL" sz="1800" b="1" dirty="0" err="1" smtClean="0">
                <a:solidFill>
                  <a:srgbClr val="289828"/>
                </a:solidFill>
                <a:latin typeface="Arial" charset="0"/>
                <a:cs typeface="Arial" charset="0"/>
              </a:rPr>
              <a:t>PowerSaver</a:t>
            </a:r>
            <a:r>
              <a:rPr lang="pl-PL" sz="1800" b="1" dirty="0" smtClean="0">
                <a:solidFill>
                  <a:srgbClr val="289828"/>
                </a:solidFill>
                <a:latin typeface="Arial" charset="0"/>
                <a:cs typeface="Arial" charset="0"/>
              </a:rPr>
              <a:t> – aplikację desktopową, 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która automatycznie wprowadzała komputer użytkownika w stan uśpienia,  zliczała czas </a:t>
            </a:r>
            <a:r>
              <a:rPr lang="pl-PL" sz="1800" i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standby</a:t>
            </a:r>
            <a:r>
              <a:rPr lang="pl-PL" sz="18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i podawała indywidualne wyniki oszczędzania.</a:t>
            </a:r>
          </a:p>
          <a:p>
            <a:pPr eaLnBrk="1" hangingPunct="1">
              <a:buNone/>
            </a:pPr>
            <a:endParaRPr lang="pl-PL" sz="1800" dirty="0" smtClean="0">
              <a:solidFill>
                <a:srgbClr val="289828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986</Words>
  <Application>Microsoft Office PowerPoint</Application>
  <PresentationFormat>Pokaz na ekranie (4:3)</PresentationFormat>
  <Paragraphs>120</Paragraphs>
  <Slides>13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Vattenfall - PowerSaver   Komunikacja CSR   (marzec - czerwiec 2010)</vt:lpstr>
      <vt:lpstr>Vattenfall - PowerSaver: Cel komunikacji</vt:lpstr>
      <vt:lpstr>Komentarz lektora do Vattenfall - PowerSaver: Cel komunikacji</vt:lpstr>
      <vt:lpstr>Vattenfall - PowerSaver: Grupa docelowa </vt:lpstr>
      <vt:lpstr>Komentarz lektora do Vattenfall - PowerSaver: Grupa docelowa </vt:lpstr>
      <vt:lpstr>Vattenfall - PowerSaver:  Wyzwania marketingowe</vt:lpstr>
      <vt:lpstr>Komentarz lektora do Vattenfall - PowerSaver: Wyzwania marketingowe</vt:lpstr>
      <vt:lpstr>Vattenfall - PowerSaver: Innowacyjność strategii komunikacji w mediach</vt:lpstr>
      <vt:lpstr>Komentarz lektora do Vattenfall - PowerSaver: Innowacyjność strategii komunikacji w mediach </vt:lpstr>
      <vt:lpstr>Vattenfall - PowerSaver: Egzekucja kampanii  </vt:lpstr>
      <vt:lpstr>Komentarz lektora do Vattenfall - PowerSaver: Egzekucja kampanii</vt:lpstr>
      <vt:lpstr>Vattenfall - PowerSaver: Wyniki  </vt:lpstr>
      <vt:lpstr>Komentarz lektora do Vattenfall - PowerSaver: Wyniki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Wiewióra</dc:creator>
  <cp:lastModifiedBy>kszlenda</cp:lastModifiedBy>
  <cp:revision>91</cp:revision>
  <dcterms:created xsi:type="dcterms:W3CDTF">2010-09-27T08:57:01Z</dcterms:created>
  <dcterms:modified xsi:type="dcterms:W3CDTF">2011-02-14T13:44:16Z</dcterms:modified>
</cp:coreProperties>
</file>