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78" r:id="rId6"/>
    <p:sldId id="279" r:id="rId7"/>
    <p:sldId id="265" r:id="rId8"/>
    <p:sldId id="280" r:id="rId9"/>
    <p:sldId id="266" r:id="rId10"/>
    <p:sldId id="261" r:id="rId11"/>
    <p:sldId id="281" r:id="rId12"/>
    <p:sldId id="262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FE2462-1113-40A1-AE1C-0F6CA95C5367}" type="datetimeFigureOut">
              <a:rPr lang="pl-PL"/>
              <a:pPr>
                <a:defRPr/>
              </a:pPr>
              <a:t>2011-02-11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99B2A9-DDA0-4C56-8FD5-362E40FF11D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key visual\MT2011_vis_poziom_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3429000"/>
            <a:ext cx="6516216" cy="1470025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0FE03-4907-4FA1-823A-A3F492768F2C}" type="datetimeFigureOut">
              <a:rPr lang="pl-PL"/>
              <a:pPr>
                <a:defRPr/>
              </a:pPr>
              <a:t>2011-02-11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EEA0C-619F-4F63-ACC3-F944F94AF53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2627313" y="3429000"/>
            <a:ext cx="6516687" cy="1470025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Bruno Banani</a:t>
            </a:r>
          </a:p>
        </p:txBody>
      </p:sp>
      <p:sp>
        <p:nvSpPr>
          <p:cNvPr id="15363" name="Podtytuł 2"/>
          <p:cNvSpPr>
            <a:spLocks noGrp="1"/>
          </p:cNvSpPr>
          <p:nvPr>
            <p:ph type="subTitle" idx="1"/>
          </p:nvPr>
        </p:nvSpPr>
        <p:spPr>
          <a:xfrm>
            <a:off x="2627313" y="4941888"/>
            <a:ext cx="6400800" cy="17526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Best use of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ainpage-glori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3273">
            <a:off x="2835275" y="1857375"/>
            <a:ext cx="211772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8" name="Picture 2" descr="C:\Documents and Settings\Dawid.Pozoga\Pulpit\bb sesja pełna\bb-final\_82J2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10615">
            <a:off x="351702" y="4682008"/>
            <a:ext cx="1097981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0" name="Tytuł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5A „</a:t>
            </a:r>
            <a:r>
              <a:rPr lang="pl-PL" dirty="0" smtClean="0">
                <a:latin typeface="Arial" charset="0"/>
                <a:cs typeface="Arial" charset="0"/>
              </a:rPr>
              <a:t>atrakcyjne” treści gwarancją sukcesu…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grpSp>
        <p:nvGrpSpPr>
          <p:cNvPr id="24581" name="Grupa 1"/>
          <p:cNvGrpSpPr>
            <a:grpSpLocks/>
          </p:cNvGrpSpPr>
          <p:nvPr/>
        </p:nvGrpSpPr>
        <p:grpSpPr bwMode="auto">
          <a:xfrm rot="2093056">
            <a:off x="5726113" y="1381125"/>
            <a:ext cx="3008312" cy="1947863"/>
            <a:chOff x="4262028" y="1768415"/>
            <a:chExt cx="3691742" cy="2284792"/>
          </a:xfrm>
        </p:grpSpPr>
        <p:pic>
          <p:nvPicPr>
            <p:cNvPr id="9" name="Picture 5" descr="C:\Documents and Settings\Dawid.Pozoga\Pulpit\bb sesja pełna\bb-final\_82J26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87989">
              <a:off x="6588224" y="1908658"/>
              <a:ext cx="1365546" cy="2059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 descr="C:\Documents and Settings\Dawid.Pozoga\Pulpit\bb sesja pełna\bb-final\_82J335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1768415"/>
              <a:ext cx="1328371" cy="20037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6" descr="C:\Documents and Settings\Dawid.Pozoga\Pulpit\bb sesja pełna\bb-final\_82J274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119641">
              <a:off x="4262028" y="2098116"/>
              <a:ext cx="1296144" cy="1955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3" name="Picture 2" descr="C:\Documents and Settings\Dawid.Pozoga\Pulpit\facet_bruno_banani_2.jpg"/>
          <p:cNvPicPr>
            <a:picLocks noChangeAspect="1" noChangeArrowheads="1"/>
          </p:cNvPicPr>
          <p:nvPr/>
        </p:nvPicPr>
        <p:blipFill>
          <a:blip r:embed="rId7" cstate="print"/>
          <a:srcRect b="47260"/>
          <a:stretch>
            <a:fillRect/>
          </a:stretch>
        </p:blipFill>
        <p:spPr bwMode="auto">
          <a:xfrm rot="20837389">
            <a:off x="693738" y="2578100"/>
            <a:ext cx="1984375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 rot="21093196">
            <a:off x="92651" y="1888760"/>
            <a:ext cx="3587238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Stworzyliśmy specjalną podsekcję akcji flirt-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commando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153747">
            <a:off x="3932378" y="2618700"/>
            <a:ext cx="3497436" cy="147732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 potrzeby akcji przebraliśmy czołowe modelki Playboya i CKM za agentki do zadań specjalnych i zorganizowaliśmy szpiegowską sesję…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287207">
            <a:off x="365816" y="4072934"/>
            <a:ext cx="3497436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Każda z nich zachęcała do wzięcia udziału w misjach flirt-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commando</a:t>
            </a:r>
            <a:r>
              <a:rPr lang="pl-PL" dirty="0">
                <a:latin typeface="Arial" pitchFamily="34" charset="0"/>
                <a:cs typeface="Arial" pitchFamily="34" charset="0"/>
              </a:rPr>
              <a:t>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C:\Documents and Settings\Dawid.Pozoga\Pulpit\bb sesja pełna\bb-final\_82J30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5003">
            <a:off x="2090738" y="4911725"/>
            <a:ext cx="97790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246041" cy="1533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prst="angle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85389" y="4953066"/>
            <a:ext cx="2173171" cy="1114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prst="angle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1" name="pole tekstowe 20"/>
          <p:cNvSpPr txBox="1"/>
          <p:nvPr/>
        </p:nvSpPr>
        <p:spPr>
          <a:xfrm rot="779961">
            <a:off x="5024915" y="4864705"/>
            <a:ext cx="3497436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Video formaty pozwoliły nam pokazać naszych „uwodzicieli” jako gwiazdy internetowego show…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5B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Dzięki współpracy z portalem wp.pl uzyskaliśmy możliwość zdobycia dużej widoczności na największej i najlepiej dopasowanej do grupy docelowej męskiej sekcji portalu facet.wp.pl</a:t>
            </a:r>
          </a:p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Specjalnie stworzona podsekcja „agentki bruno banani” stała się naturalną częścią portalu, wśród wiadomości na temat sportu, motoryzacji i…kobiet</a:t>
            </a:r>
          </a:p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Wykorzystaliśmy formaty video żeby naszych „kursantów” uczynić gwiazdami internetowego show, stworzyliśmy i wypromowalismy seriał, tak aby „gracze” stali się celebrytami wśród społeczności uwodzicieli i wzorami dla początkujących adeptów tej sztuki…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728" t="20927" r="38838" b="40177"/>
          <a:stretch/>
        </p:blipFill>
        <p:spPr bwMode="auto">
          <a:xfrm rot="1570930">
            <a:off x="4805363" y="4579938"/>
            <a:ext cx="1901825" cy="117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3" name="Picture 8" descr="mainpage-glorio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1253" t="42995" r="36845" b="15210"/>
          <a:stretch/>
        </p:blipFill>
        <p:spPr bwMode="auto">
          <a:xfrm rot="1017950">
            <a:off x="3209233" y="2166541"/>
            <a:ext cx="1506116" cy="110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0" name="Wybuch  2 19"/>
          <p:cNvSpPr/>
          <p:nvPr/>
        </p:nvSpPr>
        <p:spPr>
          <a:xfrm rot="2550509">
            <a:off x="1498151" y="4398788"/>
            <a:ext cx="4051589" cy="1452682"/>
          </a:xfrm>
          <a:prstGeom prst="irregularSeal2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Średni czas na stronie 4:25!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1" descr="MOSKWA - Facet - męski świat - WP"/>
          <p:cNvPicPr>
            <a:picLocks noChangeAspect="1" noChangeArrowheads="1"/>
          </p:cNvPicPr>
          <p:nvPr/>
        </p:nvPicPr>
        <p:blipFill rotWithShape="1">
          <a:blip r:embed="rId4" cstate="print"/>
          <a:srcRect l="12635" t="71206" r="45643" b="15044"/>
          <a:stretch/>
        </p:blipFill>
        <p:spPr bwMode="auto">
          <a:xfrm rot="446856">
            <a:off x="2312988" y="3019425"/>
            <a:ext cx="2408237" cy="119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8" name="Obraz 17" descr="r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242314">
            <a:off x="234950" y="2444750"/>
            <a:ext cx="1549400" cy="94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1" name="Tytuł 1"/>
          <p:cNvSpPr>
            <a:spLocks noGrp="1"/>
          </p:cNvSpPr>
          <p:nvPr>
            <p:ph type="title"/>
          </p:nvPr>
        </p:nvSpPr>
        <p:spPr>
          <a:xfrm>
            <a:off x="468313" y="174625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6A lepsze rezultaty za mniejszy budżet…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l="21056" t="12315" r="43848" b="73483"/>
          <a:stretch/>
        </p:blipFill>
        <p:spPr bwMode="auto">
          <a:xfrm rot="21393748">
            <a:off x="5105400" y="2232025"/>
            <a:ext cx="3386138" cy="109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22007" t="12768" r="23952" b="70299"/>
          <a:stretch/>
        </p:blipFill>
        <p:spPr bwMode="auto">
          <a:xfrm rot="317468">
            <a:off x="5392738" y="1444625"/>
            <a:ext cx="3052762" cy="7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3" name="pole tekstowe 12"/>
          <p:cNvSpPr txBox="1"/>
          <p:nvPr/>
        </p:nvSpPr>
        <p:spPr>
          <a:xfrm rot="336128">
            <a:off x="380762" y="1640961"/>
            <a:ext cx="3231303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Galerię z naszymi modelkami obejrzało…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Wybuch  2 11"/>
          <p:cNvSpPr/>
          <p:nvPr/>
        </p:nvSpPr>
        <p:spPr>
          <a:xfrm rot="21231611">
            <a:off x="533770" y="1982343"/>
            <a:ext cx="3995935" cy="1452682"/>
          </a:xfrm>
          <a:prstGeom prst="irregularSeal2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Ponad 260 tys. osób!!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36" name="Grupa 2"/>
          <p:cNvGrpSpPr>
            <a:grpSpLocks/>
          </p:cNvGrpSpPr>
          <p:nvPr/>
        </p:nvGrpSpPr>
        <p:grpSpPr bwMode="auto">
          <a:xfrm rot="-216679">
            <a:off x="6667500" y="3278188"/>
            <a:ext cx="2163763" cy="2568575"/>
            <a:chOff x="4067945" y="3429000"/>
            <a:chExt cx="2880319" cy="309634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1592" t="26578" r="43384" b="20698"/>
            <a:stretch/>
          </p:blipFill>
          <p:spPr bwMode="auto">
            <a:xfrm rot="21073085">
              <a:off x="4067945" y="3429000"/>
              <a:ext cx="2880319" cy="3096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26644" name="Picture 7" descr="C:\Documents and Settings\Dawid.Pozoga\Pulpit\dsfd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94125" y="6028547"/>
              <a:ext cx="319450" cy="33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pole tekstowe 10"/>
          <p:cNvSpPr txBox="1"/>
          <p:nvPr/>
        </p:nvSpPr>
        <p:spPr>
          <a:xfrm rot="2068593">
            <a:off x="5868873" y="4453588"/>
            <a:ext cx="3580798" cy="923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Nasza akcja wywołała falę komentarzy w środowisku „zawodowych” uwodzicieli</a:t>
            </a:r>
            <a:r>
              <a:rPr lang="pl-PL" dirty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-36512" y="3861048"/>
            <a:ext cx="3373639" cy="92333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Udało nam się zaangażować mężczyzn i pokazać, że faceci też potrafią być kreatywni…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Bild 3" descr="PIC BB MadeForMen PR Visual 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910254">
            <a:off x="853483" y="5204913"/>
            <a:ext cx="1313743" cy="1114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0403">
            <a:off x="5956300" y="5227638"/>
            <a:ext cx="1250950" cy="6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6" name="pole tekstowe 25"/>
          <p:cNvSpPr txBox="1"/>
          <p:nvPr/>
        </p:nvSpPr>
        <p:spPr>
          <a:xfrm rot="1200790">
            <a:off x="4100997" y="5589674"/>
            <a:ext cx="3580798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Niezależnie od promocji na stronie, nasz internetowy show obejrzało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dirty="0">
                <a:latin typeface="Arial" pitchFamily="34" charset="0"/>
                <a:cs typeface="Arial" pitchFamily="34" charset="0"/>
              </a:rPr>
              <a:t>YT ponad 55 tys. </a:t>
            </a:r>
            <a:r>
              <a:rPr lang="pl-PL" dirty="0">
                <a:latin typeface="Arial" pitchFamily="34" charset="0"/>
                <a:cs typeface="Arial" pitchFamily="34" charset="0"/>
              </a:rPr>
              <a:t>osób!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6B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" charset="0"/>
                <a:cs typeface="Arial" charset="0"/>
              </a:rPr>
              <a:t>Dzięki stworzeniu ciekawej treści, wylansowaliśmy akcję angażującą facetów w niespotykany dotąd sposób</a:t>
            </a:r>
          </a:p>
          <a:p>
            <a:pPr eaLnBrk="1" hangingPunct="1">
              <a:defRPr/>
            </a:pPr>
            <a:r>
              <a:rPr lang="pl-PL" dirty="0" smtClean="0">
                <a:latin typeface="Arial" charset="0"/>
                <a:cs typeface="Arial" charset="0"/>
              </a:rPr>
              <a:t>Wykrewaliśmy buzz </a:t>
            </a:r>
            <a:r>
              <a:rPr lang="pl-PL" dirty="0" smtClean="0">
                <a:latin typeface="Arial" charset="0"/>
                <a:cs typeface="Arial" charset="0"/>
              </a:rPr>
              <a:t>wokół </a:t>
            </a:r>
            <a:r>
              <a:rPr lang="pl-PL" dirty="0" smtClean="0">
                <a:latin typeface="Arial" charset="0"/>
                <a:cs typeface="Arial" charset="0"/>
              </a:rPr>
              <a:t>nowego zapachu bruno banani angażując przy tym „autorytety” w dziedzinie uwodzenia</a:t>
            </a:r>
          </a:p>
          <a:p>
            <a:pPr eaLnBrk="1" hangingPunct="1">
              <a:defRPr/>
            </a:pPr>
            <a:r>
              <a:rPr lang="pl-PL" dirty="0" smtClean="0">
                <a:latin typeface="Arial" charset="0"/>
                <a:cs typeface="Arial" charset="0"/>
              </a:rPr>
              <a:t>Każda spośród ponad 260 tyś. Osób wykonała przeciętnie 8 odsłon naszej galerii (zdjęć w galerii było 10)</a:t>
            </a:r>
          </a:p>
          <a:p>
            <a:pPr eaLnBrk="1" hangingPunct="1">
              <a:defRPr/>
            </a:pPr>
            <a:r>
              <a:rPr lang="pl-PL" dirty="0" smtClean="0">
                <a:latin typeface="Arial" charset="0"/>
                <a:cs typeface="Arial" charset="0"/>
              </a:rPr>
              <a:t>Kontekstowo dopasowana komunikacja pozwoliła nam na zbudowanie wyższej niż planowana świadomości marki (ix.112)</a:t>
            </a:r>
          </a:p>
          <a:p>
            <a:pPr eaLnBrk="1" hangingPunct="1">
              <a:defRPr/>
            </a:pPr>
            <a:endParaRPr lang="pl-P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765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1A eksperci od uwodzenia…</a:t>
            </a:r>
          </a:p>
        </p:txBody>
      </p:sp>
      <p:grpSp>
        <p:nvGrpSpPr>
          <p:cNvPr id="16387" name="Grupa 5"/>
          <p:cNvGrpSpPr>
            <a:grpSpLocks/>
          </p:cNvGrpSpPr>
          <p:nvPr/>
        </p:nvGrpSpPr>
        <p:grpSpPr bwMode="auto">
          <a:xfrm>
            <a:off x="179388" y="3717925"/>
            <a:ext cx="2890837" cy="2879725"/>
            <a:chOff x="251520" y="3573463"/>
            <a:chExt cx="2890838" cy="2879873"/>
          </a:xfrm>
        </p:grpSpPr>
        <p:pic>
          <p:nvPicPr>
            <p:cNvPr id="18437" name="Picture 5" descr="C:\Documents and Settings\admin\Pulpit\zasad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020" y="3573463"/>
              <a:ext cx="1255712" cy="1789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Documents and Settings\admin\Pulpit\sztuka uwodzeni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11684">
              <a:off x="359470" y="3675068"/>
              <a:ext cx="1223962" cy="1928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402" name="Group 15"/>
            <p:cNvGrpSpPr>
              <a:grpSpLocks/>
            </p:cNvGrpSpPr>
            <p:nvPr/>
          </p:nvGrpSpPr>
          <p:grpSpPr bwMode="auto">
            <a:xfrm>
              <a:off x="251520" y="4249886"/>
              <a:ext cx="2890838" cy="2203450"/>
              <a:chOff x="467515" y="2868257"/>
              <a:chExt cx="2890689" cy="2203927"/>
            </a:xfrm>
          </p:grpSpPr>
          <p:pic>
            <p:nvPicPr>
              <p:cNvPr id="18442" name="Picture 10" descr="C:\Documents and Settings\admin\Pulpit\puabook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75655">
                <a:off x="2342256" y="2868144"/>
                <a:ext cx="966739" cy="145930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441" name="Picture 9" descr="C:\Documents and Settings\admin\Pulpit\grastrauss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570634">
                <a:off x="1362819" y="3369928"/>
                <a:ext cx="1104843" cy="17022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" name="Picture 6" descr="C:\Documents and Settings\admin\Pulpit\alphamal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0787007">
                <a:off x="467515" y="3447737"/>
                <a:ext cx="936577" cy="13402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0" descr="C:\Documents and Settings\admin\Pulpit\puabook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75655">
                <a:off x="2391466" y="2966595"/>
                <a:ext cx="966738" cy="14275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9" descr="C:\Documents and Settings\admin\Pulpit\grastrauss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570634">
                <a:off x="1354882" y="3330231"/>
                <a:ext cx="1104843" cy="16689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6" descr="C:\Documents and Settings\admin\Pulpit\alphamal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0787007">
                <a:off x="470690" y="3403275"/>
                <a:ext cx="936577" cy="13132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3275856" y="5373216"/>
            <a:ext cx="4752975" cy="923925"/>
          </a:xfrm>
          <a:prstGeom prst="rect">
            <a:avLst/>
          </a:prstGeom>
          <a:scene3d>
            <a:camera prst="perspectiveHeroicExtremeRightFacing"/>
            <a:lightRig rig="threePt" dir="t"/>
          </a:scene3d>
          <a:extLst>
            <a:ext uri="{909E8E84-426E-40DD-AFC4-6F175D3DCCD1}"/>
            <a:ext uri="{91240B29-F687-4F45-9708-019B960494DF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 rynku pojawia się coraz więcej książek i poradników na temat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sztuki uwodzenia</a:t>
            </a:r>
            <a:r>
              <a:rPr lang="pl-PL" dirty="0">
                <a:latin typeface="Arial" pitchFamily="34" charset="0"/>
                <a:cs typeface="Arial" pitchFamily="34" charset="0"/>
              </a:rPr>
              <a:t>, które rozchodzą się w ogromnych ilościach…</a:t>
            </a:r>
          </a:p>
        </p:txBody>
      </p:sp>
      <p:grpSp>
        <p:nvGrpSpPr>
          <p:cNvPr id="16389" name="Group 22"/>
          <p:cNvGrpSpPr>
            <a:grpSpLocks/>
          </p:cNvGrpSpPr>
          <p:nvPr/>
        </p:nvGrpSpPr>
        <p:grpSpPr bwMode="auto">
          <a:xfrm>
            <a:off x="6583363" y="2349500"/>
            <a:ext cx="2597150" cy="2265363"/>
            <a:chOff x="6516216" y="1685884"/>
            <a:chExt cx="2597701" cy="2265343"/>
          </a:xfrm>
        </p:grpSpPr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6676" t="11932" r="73722" b="78220"/>
            <a:stretch>
              <a:fillRect/>
            </a:stretch>
          </p:blipFill>
          <p:spPr bwMode="auto">
            <a:xfrm rot="21270543">
              <a:off x="7202161" y="3230508"/>
              <a:ext cx="1911756" cy="720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 l="5540" t="13295" r="66335" b="72690"/>
            <a:stretch>
              <a:fillRect/>
            </a:stretch>
          </p:blipFill>
          <p:spPr bwMode="auto">
            <a:xfrm rot="545166">
              <a:off x="6516216" y="2636789"/>
              <a:ext cx="1926046" cy="720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 l="1989" t="11269" r="59801" b="78693"/>
            <a:stretch>
              <a:fillRect/>
            </a:stretch>
          </p:blipFill>
          <p:spPr bwMode="auto">
            <a:xfrm rot="563135">
              <a:off x="6662297" y="1685884"/>
              <a:ext cx="2318242" cy="457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 l="14149" t="13066" r="50624" b="68563"/>
            <a:stretch>
              <a:fillRect/>
            </a:stretch>
          </p:blipFill>
          <p:spPr bwMode="auto">
            <a:xfrm rot="820598">
              <a:off x="7164053" y="2133555"/>
              <a:ext cx="1791080" cy="7000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440" name="Picture 8" descr="C:\Documents and Settings\admin\Pulpit\pu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06649">
            <a:off x="179513" y="1727770"/>
            <a:ext cx="1686449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5" descr="C:\Documents and Settings\Dawid.Pozoga\Pulpit\james_bond_1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b="16475"/>
          <a:stretch>
            <a:fillRect/>
          </a:stretch>
        </p:blipFill>
        <p:spPr bwMode="auto">
          <a:xfrm>
            <a:off x="7092950" y="5540375"/>
            <a:ext cx="203041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ybuch  2 6"/>
          <p:cNvSpPr/>
          <p:nvPr/>
        </p:nvSpPr>
        <p:spPr>
          <a:xfrm>
            <a:off x="1889043" y="3284984"/>
            <a:ext cx="3331029" cy="2697837"/>
          </a:xfrm>
          <a:prstGeom prst="irregularSeal2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Książka „Gra” stała </a:t>
            </a:r>
            <a:r>
              <a:rPr lang="pl-PL" dirty="0">
                <a:latin typeface="Arial" pitchFamily="34" charset="0"/>
                <a:cs typeface="Arial" pitchFamily="34" charset="0"/>
              </a:rPr>
              <a:t>się „biblią” </a:t>
            </a:r>
            <a:r>
              <a:rPr lang="pl-PL" dirty="0">
                <a:latin typeface="Arial" pitchFamily="34" charset="0"/>
                <a:cs typeface="Arial" pitchFamily="34" charset="0"/>
              </a:rPr>
              <a:t>uwodzicieli!!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 rot="20240314">
            <a:off x="4876353" y="2092848"/>
            <a:ext cx="3353420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</a:lstStyle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Szkoły uwodzenia rosną w </a:t>
            </a:r>
            <a:r>
              <a:rPr lang="pl-PL" dirty="0">
                <a:latin typeface="Arial" pitchFamily="34" charset="0"/>
                <a:cs typeface="Arial" pitchFamily="34" charset="0"/>
              </a:rPr>
              <a:t>Polsce </a:t>
            </a:r>
            <a:r>
              <a:rPr lang="pl-PL" dirty="0">
                <a:latin typeface="Arial" pitchFamily="34" charset="0"/>
                <a:cs typeface="Arial" pitchFamily="34" charset="0"/>
              </a:rPr>
              <a:t>jak grzyby po deszczu</a:t>
            </a:r>
          </a:p>
        </p:txBody>
      </p:sp>
      <p:sp>
        <p:nvSpPr>
          <p:cNvPr id="29" name="pole tekstowe 28"/>
          <p:cNvSpPr txBox="1"/>
          <p:nvPr/>
        </p:nvSpPr>
        <p:spPr>
          <a:xfrm rot="740524">
            <a:off x="1950387" y="1993599"/>
            <a:ext cx="3096344" cy="92333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Męskimi idolami stają się coraz częściej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pl-PL" dirty="0">
                <a:latin typeface="Arial" pitchFamily="34" charset="0"/>
                <a:cs typeface="Arial" pitchFamily="34" charset="0"/>
              </a:rPr>
              <a:t>mistrzowie uwodzenia”</a:t>
            </a:r>
          </a:p>
        </p:txBody>
      </p:sp>
      <p:pic>
        <p:nvPicPr>
          <p:cNvPr id="1026" name="Picture 2" descr="C:\Documents and Settings\Dawid.Pozoga\Pulpit\bs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963" y="4508500"/>
            <a:ext cx="100330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1B Komentarz lektora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Męski świat opiera się głównie na współzawodnictwie i kobietach…lub współzawodnictwie o kobiety. Mężczyźni uwielbiają uwodzić, a przy tym współzawodniczyć oraz dzielić się opiniami o kobietach i sukcesami na tym </a:t>
            </a:r>
            <a:r>
              <a:rPr lang="pl-PL" dirty="0" smtClean="0">
                <a:latin typeface="Arial" charset="0"/>
                <a:cs typeface="Arial" charset="0"/>
              </a:rPr>
              <a:t>polu.</a:t>
            </a:r>
            <a:endParaRPr lang="pl-PL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Wydawać by się mogło, iż każdy facet uważa się za eksperta w dziedzinie kobiet, jednak w  ciągu ostatnich dwóch lat zaobserwować możemy znaczny wzrost zainteresowania </a:t>
            </a:r>
            <a:r>
              <a:rPr lang="pl-PL" dirty="0" smtClean="0">
                <a:latin typeface="Arial" charset="0"/>
                <a:cs typeface="Arial" charset="0"/>
              </a:rPr>
              <a:t>kursami</a:t>
            </a:r>
            <a:r>
              <a:rPr lang="pl-PL" dirty="0" smtClean="0">
                <a:latin typeface="Arial" charset="0"/>
                <a:cs typeface="Arial" charset="0"/>
              </a:rPr>
              <a:t>, programami telewizyjnymi i literaturą dotyczącą podstaw uwodzenia lub skupiania na sobie uwagi kobiet.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Książka Neila Straussa „Gra”, zrewolucjonizowała męskie myślenie na temat uwodzenia kobiet i wprowadziła modę na samodoskonalenie się w tej dziedzinie</a:t>
            </a: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C:\Documents and Settings\Dawid.Pozoga\Pulpit\ku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78" r="-2" b="7883"/>
          <a:stretch>
            <a:fillRect/>
          </a:stretch>
        </p:blipFill>
        <p:spPr bwMode="auto">
          <a:xfrm rot="-2478169">
            <a:off x="2008188" y="2593975"/>
            <a:ext cx="18986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2A wyzwanie</a:t>
            </a:r>
          </a:p>
        </p:txBody>
      </p:sp>
      <p:pic>
        <p:nvPicPr>
          <p:cNvPr id="20486" name="Picture 6" descr="C:\Documents and Settings\Dawid.Pozoga\Pulpit\kolesie.jpg"/>
          <p:cNvPicPr>
            <a:picLocks noChangeAspect="1" noChangeArrowheads="1"/>
          </p:cNvPicPr>
          <p:nvPr/>
        </p:nvPicPr>
        <p:blipFill rotWithShape="1">
          <a:blip r:embed="rId3" cstate="print"/>
          <a:srcRect b="8060"/>
          <a:stretch/>
        </p:blipFill>
        <p:spPr bwMode="auto">
          <a:xfrm rot="20819791">
            <a:off x="334963" y="2049463"/>
            <a:ext cx="1312862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8437" name="Picture 7" descr="C:\Documents and Settings\Dawid.Pozoga\Pulpit\plain ja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75" y="52895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 rot="740524">
            <a:off x="1803996" y="2027172"/>
            <a:ext cx="3231303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Przykuć facetów do ekranów komputerów… </a:t>
            </a:r>
          </a:p>
        </p:txBody>
      </p:sp>
      <p:grpSp>
        <p:nvGrpSpPr>
          <p:cNvPr id="18439" name="Grupa 2"/>
          <p:cNvGrpSpPr>
            <a:grpSpLocks/>
          </p:cNvGrpSpPr>
          <p:nvPr/>
        </p:nvGrpSpPr>
        <p:grpSpPr bwMode="auto">
          <a:xfrm>
            <a:off x="6372225" y="2635250"/>
            <a:ext cx="2339975" cy="2233613"/>
            <a:chOff x="6535892" y="3904669"/>
            <a:chExt cx="2339553" cy="2234139"/>
          </a:xfrm>
        </p:grpSpPr>
        <p:pic>
          <p:nvPicPr>
            <p:cNvPr id="20489" name="Picture 9" descr="C:\Documents and Settings\Dawid.Pozoga\Pulpit\Myster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450632">
              <a:off x="6850160" y="4411201"/>
              <a:ext cx="2025285" cy="1359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  <p:pic>
          <p:nvPicPr>
            <p:cNvPr id="20490" name="Picture 10" descr="C:\Documents and Settings\Dawid.Pozoga\Pulpit\badboy_pu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29325">
              <a:off x="6712073" y="3904669"/>
              <a:ext cx="1474521" cy="10829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  <p:pic>
          <p:nvPicPr>
            <p:cNvPr id="20488" name="Picture 8" descr="C:\Documents and Settings\Dawid.Pozoga\Pulpit\sty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5892" y="5090811"/>
              <a:ext cx="1571342" cy="1047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pic>
        <p:nvPicPr>
          <p:cNvPr id="18440" name="Picture 13" descr="C:\Documents and Settings\Dawid.Pozoga\Pulpit\programi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871788"/>
            <a:ext cx="12763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/>
          <p:nvPr/>
        </p:nvSpPr>
        <p:spPr>
          <a:xfrm>
            <a:off x="4067944" y="5363159"/>
            <a:ext cx="3497436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Znaleźć się w orbicie informacji których szukają faceci…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aśnienie w chmurce 5"/>
          <p:cNvSpPr/>
          <p:nvPr/>
        </p:nvSpPr>
        <p:spPr>
          <a:xfrm>
            <a:off x="323850" y="4059238"/>
            <a:ext cx="3398838" cy="2344737"/>
          </a:xfrm>
          <a:prstGeom prst="cloudCallout">
            <a:avLst>
              <a:gd name="adj1" fmla="val 46706"/>
              <a:gd name="adj2" fmla="val 29920"/>
            </a:avLst>
          </a:prstGeom>
          <a:solidFill>
            <a:schemeClr val="accent3">
              <a:lumMod val="75000"/>
              <a:alpha val="29000"/>
            </a:schemeClr>
          </a:solidFill>
          <a:ln>
            <a:solidFill>
              <a:schemeClr val="accent3">
                <a:lumMod val="50000"/>
                <a:alpha val="51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8443" name="Picture 12" descr="C:\Documents and Settings\Dawid.Pozoga\Pulpit\mice-and-world1-300x2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365625"/>
            <a:ext cx="21859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hmurka 3"/>
          <p:cNvSpPr/>
          <p:nvPr/>
        </p:nvSpPr>
        <p:spPr>
          <a:xfrm rot="20847194">
            <a:off x="741695" y="4611796"/>
            <a:ext cx="1071010" cy="652884"/>
          </a:xfrm>
          <a:prstGeom prst="cloud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Chmurka 20"/>
          <p:cNvSpPr/>
          <p:nvPr/>
        </p:nvSpPr>
        <p:spPr>
          <a:xfrm rot="621695">
            <a:off x="2248776" y="4107556"/>
            <a:ext cx="921026" cy="673303"/>
          </a:xfrm>
          <a:prstGeom prst="cloud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Chmurka 19"/>
          <p:cNvSpPr/>
          <p:nvPr/>
        </p:nvSpPr>
        <p:spPr>
          <a:xfrm rot="911240">
            <a:off x="1387386" y="5557594"/>
            <a:ext cx="931147" cy="549717"/>
          </a:xfrm>
          <a:prstGeom prst="cloud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0496" name="Picture 16" descr="C:\Documents and Settings\Dawid.Pozoga\Pulpit\gos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 t="27286" r="4919"/>
          <a:stretch/>
        </p:blipFill>
        <p:spPr bwMode="auto">
          <a:xfrm>
            <a:off x="2957446" y="5808074"/>
            <a:ext cx="1830578" cy="10773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6" name="Dowolny kształt 25"/>
          <p:cNvSpPr/>
          <p:nvPr/>
        </p:nvSpPr>
        <p:spPr bwMode="auto">
          <a:xfrm rot="20730357">
            <a:off x="252413" y="1938338"/>
            <a:ext cx="1536700" cy="1712912"/>
          </a:xfrm>
          <a:custGeom>
            <a:avLst/>
            <a:gdLst>
              <a:gd name="connsiteX0" fmla="*/ 1295400 w 1689100"/>
              <a:gd name="connsiteY0" fmla="*/ 94524 h 2113824"/>
              <a:gd name="connsiteX1" fmla="*/ 1231900 w 1689100"/>
              <a:gd name="connsiteY1" fmla="*/ 81824 h 2113824"/>
              <a:gd name="connsiteX2" fmla="*/ 736600 w 1689100"/>
              <a:gd name="connsiteY2" fmla="*/ 107224 h 2113824"/>
              <a:gd name="connsiteX3" fmla="*/ 114300 w 1689100"/>
              <a:gd name="connsiteY3" fmla="*/ 132624 h 2113824"/>
              <a:gd name="connsiteX4" fmla="*/ 101600 w 1689100"/>
              <a:gd name="connsiteY4" fmla="*/ 170724 h 2113824"/>
              <a:gd name="connsiteX5" fmla="*/ 127000 w 1689100"/>
              <a:gd name="connsiteY5" fmla="*/ 386624 h 2113824"/>
              <a:gd name="connsiteX6" fmla="*/ 114300 w 1689100"/>
              <a:gd name="connsiteY6" fmla="*/ 907324 h 2113824"/>
              <a:gd name="connsiteX7" fmla="*/ 101600 w 1689100"/>
              <a:gd name="connsiteY7" fmla="*/ 945424 h 2113824"/>
              <a:gd name="connsiteX8" fmla="*/ 76200 w 1689100"/>
              <a:gd name="connsiteY8" fmla="*/ 1085124 h 2113824"/>
              <a:gd name="connsiteX9" fmla="*/ 88900 w 1689100"/>
              <a:gd name="connsiteY9" fmla="*/ 1453424 h 2113824"/>
              <a:gd name="connsiteX10" fmla="*/ 101600 w 1689100"/>
              <a:gd name="connsiteY10" fmla="*/ 1783624 h 2113824"/>
              <a:gd name="connsiteX11" fmla="*/ 127000 w 1689100"/>
              <a:gd name="connsiteY11" fmla="*/ 1872524 h 2113824"/>
              <a:gd name="connsiteX12" fmla="*/ 139700 w 1689100"/>
              <a:gd name="connsiteY12" fmla="*/ 2024924 h 2113824"/>
              <a:gd name="connsiteX13" fmla="*/ 177800 w 1689100"/>
              <a:gd name="connsiteY13" fmla="*/ 2050324 h 2113824"/>
              <a:gd name="connsiteX14" fmla="*/ 1409700 w 1689100"/>
              <a:gd name="connsiteY14" fmla="*/ 2037624 h 2113824"/>
              <a:gd name="connsiteX15" fmla="*/ 1460500 w 1689100"/>
              <a:gd name="connsiteY15" fmla="*/ 2024924 h 2113824"/>
              <a:gd name="connsiteX16" fmla="*/ 1587500 w 1689100"/>
              <a:gd name="connsiteY16" fmla="*/ 2050324 h 2113824"/>
              <a:gd name="connsiteX17" fmla="*/ 1612900 w 1689100"/>
              <a:gd name="connsiteY17" fmla="*/ 1453424 h 2113824"/>
              <a:gd name="connsiteX18" fmla="*/ 1587500 w 1689100"/>
              <a:gd name="connsiteY18" fmla="*/ 881924 h 2113824"/>
              <a:gd name="connsiteX19" fmla="*/ 1612900 w 1689100"/>
              <a:gd name="connsiteY19" fmla="*/ 564424 h 2113824"/>
              <a:gd name="connsiteX20" fmla="*/ 1600200 w 1689100"/>
              <a:gd name="connsiteY20" fmla="*/ 399324 h 2113824"/>
              <a:gd name="connsiteX21" fmla="*/ 1612900 w 1689100"/>
              <a:gd name="connsiteY21" fmla="*/ 348524 h 2113824"/>
              <a:gd name="connsiteX22" fmla="*/ 1638300 w 1689100"/>
              <a:gd name="connsiteY22" fmla="*/ 221524 h 2113824"/>
              <a:gd name="connsiteX23" fmla="*/ 1625600 w 1689100"/>
              <a:gd name="connsiteY23" fmla="*/ 183424 h 2113824"/>
              <a:gd name="connsiteX24" fmla="*/ 1600200 w 1689100"/>
              <a:gd name="connsiteY24" fmla="*/ 145324 h 2113824"/>
              <a:gd name="connsiteX25" fmla="*/ 1206500 w 1689100"/>
              <a:gd name="connsiteY25" fmla="*/ 94524 h 2113824"/>
              <a:gd name="connsiteX26" fmla="*/ 1041400 w 1689100"/>
              <a:gd name="connsiteY26" fmla="*/ 81824 h 2113824"/>
              <a:gd name="connsiteX27" fmla="*/ 520700 w 1689100"/>
              <a:gd name="connsiteY27" fmla="*/ 107224 h 2113824"/>
              <a:gd name="connsiteX28" fmla="*/ 228600 w 1689100"/>
              <a:gd name="connsiteY28" fmla="*/ 107224 h 2113824"/>
              <a:gd name="connsiteX29" fmla="*/ 139700 w 1689100"/>
              <a:gd name="connsiteY29" fmla="*/ 119924 h 2113824"/>
              <a:gd name="connsiteX30" fmla="*/ 127000 w 1689100"/>
              <a:gd name="connsiteY30" fmla="*/ 158024 h 2113824"/>
              <a:gd name="connsiteX31" fmla="*/ 88900 w 1689100"/>
              <a:gd name="connsiteY31" fmla="*/ 462824 h 2113824"/>
              <a:gd name="connsiteX32" fmla="*/ 63500 w 1689100"/>
              <a:gd name="connsiteY32" fmla="*/ 513624 h 2113824"/>
              <a:gd name="connsiteX33" fmla="*/ 76200 w 1689100"/>
              <a:gd name="connsiteY33" fmla="*/ 602524 h 2113824"/>
              <a:gd name="connsiteX34" fmla="*/ 101600 w 1689100"/>
              <a:gd name="connsiteY34" fmla="*/ 742224 h 2113824"/>
              <a:gd name="connsiteX35" fmla="*/ 101600 w 1689100"/>
              <a:gd name="connsiteY35" fmla="*/ 1504224 h 2113824"/>
              <a:gd name="connsiteX36" fmla="*/ 114300 w 1689100"/>
              <a:gd name="connsiteY36" fmla="*/ 1669324 h 2113824"/>
              <a:gd name="connsiteX37" fmla="*/ 177800 w 1689100"/>
              <a:gd name="connsiteY37" fmla="*/ 1783624 h 2113824"/>
              <a:gd name="connsiteX38" fmla="*/ 190500 w 1689100"/>
              <a:gd name="connsiteY38" fmla="*/ 1847124 h 2113824"/>
              <a:gd name="connsiteX39" fmla="*/ 152400 w 1689100"/>
              <a:gd name="connsiteY39" fmla="*/ 1872524 h 2113824"/>
              <a:gd name="connsiteX40" fmla="*/ 50800 w 1689100"/>
              <a:gd name="connsiteY40" fmla="*/ 1897924 h 2113824"/>
              <a:gd name="connsiteX41" fmla="*/ 38100 w 1689100"/>
              <a:gd name="connsiteY41" fmla="*/ 1974124 h 2113824"/>
              <a:gd name="connsiteX42" fmla="*/ 50800 w 1689100"/>
              <a:gd name="connsiteY42" fmla="*/ 2024924 h 2113824"/>
              <a:gd name="connsiteX43" fmla="*/ 177800 w 1689100"/>
              <a:gd name="connsiteY43" fmla="*/ 2088424 h 2113824"/>
              <a:gd name="connsiteX44" fmla="*/ 317500 w 1689100"/>
              <a:gd name="connsiteY44" fmla="*/ 2075724 h 2113824"/>
              <a:gd name="connsiteX45" fmla="*/ 355600 w 1689100"/>
              <a:gd name="connsiteY45" fmla="*/ 2037624 h 2113824"/>
              <a:gd name="connsiteX46" fmla="*/ 406400 w 1689100"/>
              <a:gd name="connsiteY46" fmla="*/ 1999524 h 2113824"/>
              <a:gd name="connsiteX47" fmla="*/ 1562100 w 1689100"/>
              <a:gd name="connsiteY47" fmla="*/ 2012224 h 2113824"/>
              <a:gd name="connsiteX48" fmla="*/ 1562100 w 1689100"/>
              <a:gd name="connsiteY48" fmla="*/ 1897924 h 2113824"/>
              <a:gd name="connsiteX49" fmla="*/ 1587500 w 1689100"/>
              <a:gd name="connsiteY49" fmla="*/ 1770924 h 2113824"/>
              <a:gd name="connsiteX50" fmla="*/ 1574800 w 1689100"/>
              <a:gd name="connsiteY50" fmla="*/ 1567724 h 2113824"/>
              <a:gd name="connsiteX51" fmla="*/ 1562100 w 1689100"/>
              <a:gd name="connsiteY51" fmla="*/ 1516924 h 2113824"/>
              <a:gd name="connsiteX52" fmla="*/ 1587500 w 1689100"/>
              <a:gd name="connsiteY52" fmla="*/ 1034324 h 2113824"/>
              <a:gd name="connsiteX53" fmla="*/ 1600200 w 1689100"/>
              <a:gd name="connsiteY53" fmla="*/ 716824 h 2113824"/>
              <a:gd name="connsiteX54" fmla="*/ 1625600 w 1689100"/>
              <a:gd name="connsiteY54" fmla="*/ 615224 h 2113824"/>
              <a:gd name="connsiteX55" fmla="*/ 1638300 w 1689100"/>
              <a:gd name="connsiteY55" fmla="*/ 539024 h 2113824"/>
              <a:gd name="connsiteX56" fmla="*/ 1651000 w 1689100"/>
              <a:gd name="connsiteY56" fmla="*/ 500924 h 2113824"/>
              <a:gd name="connsiteX57" fmla="*/ 1689100 w 1689100"/>
              <a:gd name="connsiteY57" fmla="*/ 373924 h 2113824"/>
              <a:gd name="connsiteX58" fmla="*/ 1663700 w 1689100"/>
              <a:gd name="connsiteY58" fmla="*/ 208824 h 2113824"/>
              <a:gd name="connsiteX59" fmla="*/ 1651000 w 1689100"/>
              <a:gd name="connsiteY59" fmla="*/ 158024 h 2113824"/>
              <a:gd name="connsiteX60" fmla="*/ 1574800 w 1689100"/>
              <a:gd name="connsiteY60" fmla="*/ 107224 h 2113824"/>
              <a:gd name="connsiteX61" fmla="*/ 1473200 w 1689100"/>
              <a:gd name="connsiteY61" fmla="*/ 43724 h 2113824"/>
              <a:gd name="connsiteX62" fmla="*/ 1346200 w 1689100"/>
              <a:gd name="connsiteY62" fmla="*/ 56424 h 2113824"/>
              <a:gd name="connsiteX63" fmla="*/ 1003300 w 1689100"/>
              <a:gd name="connsiteY63" fmla="*/ 81824 h 2113824"/>
              <a:gd name="connsiteX64" fmla="*/ 965200 w 1689100"/>
              <a:gd name="connsiteY64" fmla="*/ 94524 h 2113824"/>
              <a:gd name="connsiteX65" fmla="*/ 876300 w 1689100"/>
              <a:gd name="connsiteY65" fmla="*/ 119924 h 2113824"/>
              <a:gd name="connsiteX66" fmla="*/ 177800 w 1689100"/>
              <a:gd name="connsiteY66" fmla="*/ 107224 h 2113824"/>
              <a:gd name="connsiteX67" fmla="*/ 50800 w 1689100"/>
              <a:gd name="connsiteY67" fmla="*/ 119924 h 2113824"/>
              <a:gd name="connsiteX68" fmla="*/ 88900 w 1689100"/>
              <a:gd name="connsiteY68" fmla="*/ 412024 h 2113824"/>
              <a:gd name="connsiteX69" fmla="*/ 101600 w 1689100"/>
              <a:gd name="connsiteY69" fmla="*/ 462824 h 2113824"/>
              <a:gd name="connsiteX70" fmla="*/ 114300 w 1689100"/>
              <a:gd name="connsiteY70" fmla="*/ 500924 h 2113824"/>
              <a:gd name="connsiteX71" fmla="*/ 152400 w 1689100"/>
              <a:gd name="connsiteY71" fmla="*/ 589824 h 2113824"/>
              <a:gd name="connsiteX72" fmla="*/ 139700 w 1689100"/>
              <a:gd name="connsiteY72" fmla="*/ 1034324 h 2113824"/>
              <a:gd name="connsiteX73" fmla="*/ 127000 w 1689100"/>
              <a:gd name="connsiteY73" fmla="*/ 1085124 h 2113824"/>
              <a:gd name="connsiteX74" fmla="*/ 114300 w 1689100"/>
              <a:gd name="connsiteY74" fmla="*/ 1174024 h 2113824"/>
              <a:gd name="connsiteX75" fmla="*/ 127000 w 1689100"/>
              <a:gd name="connsiteY75" fmla="*/ 1872524 h 2113824"/>
              <a:gd name="connsiteX76" fmla="*/ 177800 w 1689100"/>
              <a:gd name="connsiteY76" fmla="*/ 2050324 h 2113824"/>
              <a:gd name="connsiteX77" fmla="*/ 203200 w 1689100"/>
              <a:gd name="connsiteY77" fmla="*/ 2088424 h 2113824"/>
              <a:gd name="connsiteX78" fmla="*/ 279400 w 1689100"/>
              <a:gd name="connsiteY78" fmla="*/ 2113824 h 2113824"/>
              <a:gd name="connsiteX79" fmla="*/ 406400 w 1689100"/>
              <a:gd name="connsiteY79" fmla="*/ 2101124 h 2113824"/>
              <a:gd name="connsiteX80" fmla="*/ 482600 w 1689100"/>
              <a:gd name="connsiteY80" fmla="*/ 2075724 h 2113824"/>
              <a:gd name="connsiteX81" fmla="*/ 520700 w 1689100"/>
              <a:gd name="connsiteY81" fmla="*/ 2063024 h 2113824"/>
              <a:gd name="connsiteX82" fmla="*/ 609600 w 1689100"/>
              <a:gd name="connsiteY82" fmla="*/ 2050324 h 2113824"/>
              <a:gd name="connsiteX83" fmla="*/ 990600 w 1689100"/>
              <a:gd name="connsiteY83" fmla="*/ 2075724 h 2113824"/>
              <a:gd name="connsiteX84" fmla="*/ 1028700 w 1689100"/>
              <a:gd name="connsiteY84" fmla="*/ 2088424 h 2113824"/>
              <a:gd name="connsiteX85" fmla="*/ 1625600 w 1689100"/>
              <a:gd name="connsiteY85" fmla="*/ 2075724 h 2113824"/>
              <a:gd name="connsiteX86" fmla="*/ 1689100 w 1689100"/>
              <a:gd name="connsiteY86" fmla="*/ 2024924 h 2113824"/>
              <a:gd name="connsiteX87" fmla="*/ 1676400 w 1689100"/>
              <a:gd name="connsiteY87" fmla="*/ 1974124 h 2113824"/>
              <a:gd name="connsiteX88" fmla="*/ 1651000 w 1689100"/>
              <a:gd name="connsiteY88" fmla="*/ 1936024 h 2113824"/>
              <a:gd name="connsiteX89" fmla="*/ 1625600 w 1689100"/>
              <a:gd name="connsiteY89" fmla="*/ 1885224 h 2113824"/>
              <a:gd name="connsiteX90" fmla="*/ 1574800 w 1689100"/>
              <a:gd name="connsiteY90" fmla="*/ 1809024 h 2113824"/>
              <a:gd name="connsiteX91" fmla="*/ 1587500 w 1689100"/>
              <a:gd name="connsiteY91" fmla="*/ 1694724 h 2113824"/>
              <a:gd name="connsiteX92" fmla="*/ 1600200 w 1689100"/>
              <a:gd name="connsiteY92" fmla="*/ 1656624 h 2113824"/>
              <a:gd name="connsiteX93" fmla="*/ 1587500 w 1689100"/>
              <a:gd name="connsiteY93" fmla="*/ 1097824 h 2113824"/>
              <a:gd name="connsiteX94" fmla="*/ 1612900 w 1689100"/>
              <a:gd name="connsiteY94" fmla="*/ 666024 h 2113824"/>
              <a:gd name="connsiteX95" fmla="*/ 1638300 w 1689100"/>
              <a:gd name="connsiteY95" fmla="*/ 589824 h 2113824"/>
              <a:gd name="connsiteX96" fmla="*/ 1663700 w 1689100"/>
              <a:gd name="connsiteY96" fmla="*/ 437424 h 2113824"/>
              <a:gd name="connsiteX97" fmla="*/ 1651000 w 1689100"/>
              <a:gd name="connsiteY97" fmla="*/ 259624 h 2113824"/>
              <a:gd name="connsiteX98" fmla="*/ 1600200 w 1689100"/>
              <a:gd name="connsiteY98" fmla="*/ 170724 h 2113824"/>
              <a:gd name="connsiteX99" fmla="*/ 1574800 w 1689100"/>
              <a:gd name="connsiteY99" fmla="*/ 132624 h 2113824"/>
              <a:gd name="connsiteX100" fmla="*/ 1384300 w 1689100"/>
              <a:gd name="connsiteY100" fmla="*/ 119924 h 2113824"/>
              <a:gd name="connsiteX101" fmla="*/ 1346200 w 1689100"/>
              <a:gd name="connsiteY101" fmla="*/ 94524 h 2113824"/>
              <a:gd name="connsiteX102" fmla="*/ 1308100 w 1689100"/>
              <a:gd name="connsiteY102" fmla="*/ 81824 h 2113824"/>
              <a:gd name="connsiteX103" fmla="*/ 1244600 w 1689100"/>
              <a:gd name="connsiteY103" fmla="*/ 56424 h 2113824"/>
              <a:gd name="connsiteX104" fmla="*/ 1206500 w 1689100"/>
              <a:gd name="connsiteY104" fmla="*/ 31024 h 2113824"/>
              <a:gd name="connsiteX105" fmla="*/ 1143000 w 1689100"/>
              <a:gd name="connsiteY105" fmla="*/ 43724 h 2113824"/>
              <a:gd name="connsiteX106" fmla="*/ 1066800 w 1689100"/>
              <a:gd name="connsiteY106" fmla="*/ 69124 h 2113824"/>
              <a:gd name="connsiteX107" fmla="*/ 876300 w 1689100"/>
              <a:gd name="connsiteY107" fmla="*/ 81824 h 2113824"/>
              <a:gd name="connsiteX108" fmla="*/ 698500 w 1689100"/>
              <a:gd name="connsiteY108" fmla="*/ 107224 h 2113824"/>
              <a:gd name="connsiteX109" fmla="*/ 419100 w 1689100"/>
              <a:gd name="connsiteY109" fmla="*/ 94524 h 2113824"/>
              <a:gd name="connsiteX110" fmla="*/ 38100 w 1689100"/>
              <a:gd name="connsiteY110" fmla="*/ 119924 h 2113824"/>
              <a:gd name="connsiteX111" fmla="*/ 0 w 1689100"/>
              <a:gd name="connsiteY111" fmla="*/ 196124 h 2113824"/>
              <a:gd name="connsiteX112" fmla="*/ 12700 w 1689100"/>
              <a:gd name="connsiteY112" fmla="*/ 310424 h 2113824"/>
              <a:gd name="connsiteX113" fmla="*/ 38100 w 1689100"/>
              <a:gd name="connsiteY113" fmla="*/ 348524 h 2113824"/>
              <a:gd name="connsiteX114" fmla="*/ 63500 w 1689100"/>
              <a:gd name="connsiteY114" fmla="*/ 424724 h 2113824"/>
              <a:gd name="connsiteX115" fmla="*/ 88900 w 1689100"/>
              <a:gd name="connsiteY115" fmla="*/ 462824 h 2113824"/>
              <a:gd name="connsiteX116" fmla="*/ 101600 w 1689100"/>
              <a:gd name="connsiteY116" fmla="*/ 500924 h 2113824"/>
              <a:gd name="connsiteX117" fmla="*/ 127000 w 1689100"/>
              <a:gd name="connsiteY117" fmla="*/ 551724 h 2113824"/>
              <a:gd name="connsiteX118" fmla="*/ 139700 w 1689100"/>
              <a:gd name="connsiteY118" fmla="*/ 602524 h 2113824"/>
              <a:gd name="connsiteX119" fmla="*/ 165100 w 1689100"/>
              <a:gd name="connsiteY119" fmla="*/ 640624 h 2113824"/>
              <a:gd name="connsiteX120" fmla="*/ 177800 w 1689100"/>
              <a:gd name="connsiteY120" fmla="*/ 894624 h 211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689100" h="2113824">
                <a:moveTo>
                  <a:pt x="1295400" y="94524"/>
                </a:moveTo>
                <a:cubicBezTo>
                  <a:pt x="1274233" y="90291"/>
                  <a:pt x="1253486" y="81824"/>
                  <a:pt x="1231900" y="81824"/>
                </a:cubicBezTo>
                <a:cubicBezTo>
                  <a:pt x="962743" y="81824"/>
                  <a:pt x="936767" y="87207"/>
                  <a:pt x="736600" y="107224"/>
                </a:cubicBezTo>
                <a:cubicBezTo>
                  <a:pt x="503231" y="185014"/>
                  <a:pt x="864435" y="68783"/>
                  <a:pt x="114300" y="132624"/>
                </a:cubicBezTo>
                <a:cubicBezTo>
                  <a:pt x="100961" y="133759"/>
                  <a:pt x="105833" y="158024"/>
                  <a:pt x="101600" y="170724"/>
                </a:cubicBezTo>
                <a:cubicBezTo>
                  <a:pt x="104392" y="193060"/>
                  <a:pt x="127000" y="370155"/>
                  <a:pt x="127000" y="386624"/>
                </a:cubicBezTo>
                <a:cubicBezTo>
                  <a:pt x="127000" y="560242"/>
                  <a:pt x="122184" y="733885"/>
                  <a:pt x="114300" y="907324"/>
                </a:cubicBezTo>
                <a:cubicBezTo>
                  <a:pt x="113692" y="920697"/>
                  <a:pt x="104847" y="932437"/>
                  <a:pt x="101600" y="945424"/>
                </a:cubicBezTo>
                <a:cubicBezTo>
                  <a:pt x="92725" y="980924"/>
                  <a:pt x="81861" y="1051155"/>
                  <a:pt x="76200" y="1085124"/>
                </a:cubicBezTo>
                <a:cubicBezTo>
                  <a:pt x="80433" y="1207891"/>
                  <a:pt x="84436" y="1330666"/>
                  <a:pt x="88900" y="1453424"/>
                </a:cubicBezTo>
                <a:cubicBezTo>
                  <a:pt x="92903" y="1563499"/>
                  <a:pt x="94273" y="1673720"/>
                  <a:pt x="101600" y="1783624"/>
                </a:cubicBezTo>
                <a:cubicBezTo>
                  <a:pt x="102929" y="1803558"/>
                  <a:pt x="119992" y="1851500"/>
                  <a:pt x="127000" y="1872524"/>
                </a:cubicBezTo>
                <a:cubicBezTo>
                  <a:pt x="131233" y="1923324"/>
                  <a:pt x="125696" y="1975909"/>
                  <a:pt x="139700" y="2024924"/>
                </a:cubicBezTo>
                <a:cubicBezTo>
                  <a:pt x="143893" y="2039600"/>
                  <a:pt x="162537" y="2050171"/>
                  <a:pt x="177800" y="2050324"/>
                </a:cubicBezTo>
                <a:lnTo>
                  <a:pt x="1409700" y="2037624"/>
                </a:lnTo>
                <a:cubicBezTo>
                  <a:pt x="1426633" y="2033391"/>
                  <a:pt x="1443046" y="2024924"/>
                  <a:pt x="1460500" y="2024924"/>
                </a:cubicBezTo>
                <a:cubicBezTo>
                  <a:pt x="1518873" y="2024924"/>
                  <a:pt x="1540581" y="2034684"/>
                  <a:pt x="1587500" y="2050324"/>
                </a:cubicBezTo>
                <a:cubicBezTo>
                  <a:pt x="1658184" y="1838273"/>
                  <a:pt x="1612900" y="1986595"/>
                  <a:pt x="1612900" y="1453424"/>
                </a:cubicBezTo>
                <a:cubicBezTo>
                  <a:pt x="1612900" y="1342855"/>
                  <a:pt x="1594439" y="1013763"/>
                  <a:pt x="1587500" y="881924"/>
                </a:cubicBezTo>
                <a:cubicBezTo>
                  <a:pt x="1605360" y="756902"/>
                  <a:pt x="1612900" y="722389"/>
                  <a:pt x="1612900" y="564424"/>
                </a:cubicBezTo>
                <a:cubicBezTo>
                  <a:pt x="1612900" y="509228"/>
                  <a:pt x="1604433" y="454357"/>
                  <a:pt x="1600200" y="399324"/>
                </a:cubicBezTo>
                <a:cubicBezTo>
                  <a:pt x="1604433" y="382391"/>
                  <a:pt x="1609778" y="365697"/>
                  <a:pt x="1612900" y="348524"/>
                </a:cubicBezTo>
                <a:cubicBezTo>
                  <a:pt x="1636249" y="220104"/>
                  <a:pt x="1612218" y="299769"/>
                  <a:pt x="1638300" y="221524"/>
                </a:cubicBezTo>
                <a:cubicBezTo>
                  <a:pt x="1634067" y="208824"/>
                  <a:pt x="1631587" y="195398"/>
                  <a:pt x="1625600" y="183424"/>
                </a:cubicBezTo>
                <a:cubicBezTo>
                  <a:pt x="1618774" y="169772"/>
                  <a:pt x="1610993" y="156117"/>
                  <a:pt x="1600200" y="145324"/>
                </a:cubicBezTo>
                <a:cubicBezTo>
                  <a:pt x="1494841" y="39965"/>
                  <a:pt x="1370918" y="100614"/>
                  <a:pt x="1206500" y="94524"/>
                </a:cubicBezTo>
                <a:cubicBezTo>
                  <a:pt x="1151467" y="90291"/>
                  <a:pt x="1096596" y="81824"/>
                  <a:pt x="1041400" y="81824"/>
                </a:cubicBezTo>
                <a:cubicBezTo>
                  <a:pt x="651773" y="81824"/>
                  <a:pt x="729106" y="72490"/>
                  <a:pt x="520700" y="107224"/>
                </a:cubicBezTo>
                <a:cubicBezTo>
                  <a:pt x="395844" y="148843"/>
                  <a:pt x="536076" y="107224"/>
                  <a:pt x="228600" y="107224"/>
                </a:cubicBezTo>
                <a:cubicBezTo>
                  <a:pt x="198666" y="107224"/>
                  <a:pt x="169333" y="115691"/>
                  <a:pt x="139700" y="119924"/>
                </a:cubicBezTo>
                <a:cubicBezTo>
                  <a:pt x="135467" y="132624"/>
                  <a:pt x="130247" y="145037"/>
                  <a:pt x="127000" y="158024"/>
                </a:cubicBezTo>
                <a:cubicBezTo>
                  <a:pt x="98940" y="270263"/>
                  <a:pt x="114680" y="314590"/>
                  <a:pt x="88900" y="462824"/>
                </a:cubicBezTo>
                <a:cubicBezTo>
                  <a:pt x="85656" y="481476"/>
                  <a:pt x="71967" y="496691"/>
                  <a:pt x="63500" y="513624"/>
                </a:cubicBezTo>
                <a:cubicBezTo>
                  <a:pt x="67733" y="543257"/>
                  <a:pt x="72244" y="572852"/>
                  <a:pt x="76200" y="602524"/>
                </a:cubicBezTo>
                <a:cubicBezTo>
                  <a:pt x="92156" y="722194"/>
                  <a:pt x="77481" y="669868"/>
                  <a:pt x="101600" y="742224"/>
                </a:cubicBezTo>
                <a:cubicBezTo>
                  <a:pt x="88774" y="1319402"/>
                  <a:pt x="75795" y="1142953"/>
                  <a:pt x="101600" y="1504224"/>
                </a:cubicBezTo>
                <a:cubicBezTo>
                  <a:pt x="105533" y="1559280"/>
                  <a:pt x="99777" y="1616073"/>
                  <a:pt x="114300" y="1669324"/>
                </a:cubicBezTo>
                <a:cubicBezTo>
                  <a:pt x="125768" y="1711373"/>
                  <a:pt x="156633" y="1745524"/>
                  <a:pt x="177800" y="1783624"/>
                </a:cubicBezTo>
                <a:cubicBezTo>
                  <a:pt x="182033" y="1804791"/>
                  <a:pt x="196430" y="1826369"/>
                  <a:pt x="190500" y="1847124"/>
                </a:cubicBezTo>
                <a:cubicBezTo>
                  <a:pt x="186307" y="1861800"/>
                  <a:pt x="166745" y="1867308"/>
                  <a:pt x="152400" y="1872524"/>
                </a:cubicBezTo>
                <a:cubicBezTo>
                  <a:pt x="119593" y="1884454"/>
                  <a:pt x="84667" y="1889457"/>
                  <a:pt x="50800" y="1897924"/>
                </a:cubicBezTo>
                <a:cubicBezTo>
                  <a:pt x="46567" y="1923324"/>
                  <a:pt x="38100" y="1948374"/>
                  <a:pt x="38100" y="1974124"/>
                </a:cubicBezTo>
                <a:cubicBezTo>
                  <a:pt x="38100" y="1991578"/>
                  <a:pt x="40655" y="2010721"/>
                  <a:pt x="50800" y="2024924"/>
                </a:cubicBezTo>
                <a:cubicBezTo>
                  <a:pt x="79011" y="2064419"/>
                  <a:pt x="137186" y="2074886"/>
                  <a:pt x="177800" y="2088424"/>
                </a:cubicBezTo>
                <a:cubicBezTo>
                  <a:pt x="224367" y="2084191"/>
                  <a:pt x="272540" y="2088570"/>
                  <a:pt x="317500" y="2075724"/>
                </a:cubicBezTo>
                <a:cubicBezTo>
                  <a:pt x="334769" y="2070790"/>
                  <a:pt x="341963" y="2049313"/>
                  <a:pt x="355600" y="2037624"/>
                </a:cubicBezTo>
                <a:cubicBezTo>
                  <a:pt x="371671" y="2023849"/>
                  <a:pt x="389467" y="2012224"/>
                  <a:pt x="406400" y="1999524"/>
                </a:cubicBezTo>
                <a:cubicBezTo>
                  <a:pt x="1019526" y="2044941"/>
                  <a:pt x="634701" y="2026715"/>
                  <a:pt x="1562100" y="2012224"/>
                </a:cubicBezTo>
                <a:cubicBezTo>
                  <a:pt x="1590690" y="1926455"/>
                  <a:pt x="1562100" y="2032031"/>
                  <a:pt x="1562100" y="1897924"/>
                </a:cubicBezTo>
                <a:cubicBezTo>
                  <a:pt x="1562100" y="1839551"/>
                  <a:pt x="1571860" y="1817843"/>
                  <a:pt x="1587500" y="1770924"/>
                </a:cubicBezTo>
                <a:cubicBezTo>
                  <a:pt x="1583267" y="1703191"/>
                  <a:pt x="1581553" y="1635253"/>
                  <a:pt x="1574800" y="1567724"/>
                </a:cubicBezTo>
                <a:cubicBezTo>
                  <a:pt x="1573063" y="1550356"/>
                  <a:pt x="1562100" y="1534378"/>
                  <a:pt x="1562100" y="1516924"/>
                </a:cubicBezTo>
                <a:cubicBezTo>
                  <a:pt x="1562100" y="1098289"/>
                  <a:pt x="1529108" y="1209500"/>
                  <a:pt x="1587500" y="1034324"/>
                </a:cubicBezTo>
                <a:cubicBezTo>
                  <a:pt x="1591733" y="928491"/>
                  <a:pt x="1590611" y="822307"/>
                  <a:pt x="1600200" y="716824"/>
                </a:cubicBezTo>
                <a:cubicBezTo>
                  <a:pt x="1603361" y="682058"/>
                  <a:pt x="1617133" y="649091"/>
                  <a:pt x="1625600" y="615224"/>
                </a:cubicBezTo>
                <a:cubicBezTo>
                  <a:pt x="1631845" y="590242"/>
                  <a:pt x="1632714" y="564161"/>
                  <a:pt x="1638300" y="539024"/>
                </a:cubicBezTo>
                <a:cubicBezTo>
                  <a:pt x="1641204" y="525956"/>
                  <a:pt x="1647753" y="513911"/>
                  <a:pt x="1651000" y="500924"/>
                </a:cubicBezTo>
                <a:cubicBezTo>
                  <a:pt x="1679618" y="386451"/>
                  <a:pt x="1643594" y="487690"/>
                  <a:pt x="1689100" y="373924"/>
                </a:cubicBezTo>
                <a:cubicBezTo>
                  <a:pt x="1678103" y="285949"/>
                  <a:pt x="1680323" y="283627"/>
                  <a:pt x="1663700" y="208824"/>
                </a:cubicBezTo>
                <a:cubicBezTo>
                  <a:pt x="1659914" y="191785"/>
                  <a:pt x="1662494" y="171160"/>
                  <a:pt x="1651000" y="158024"/>
                </a:cubicBezTo>
                <a:cubicBezTo>
                  <a:pt x="1630898" y="135050"/>
                  <a:pt x="1600554" y="123613"/>
                  <a:pt x="1574800" y="107224"/>
                </a:cubicBezTo>
                <a:cubicBezTo>
                  <a:pt x="1406306" y="0"/>
                  <a:pt x="1588668" y="120703"/>
                  <a:pt x="1473200" y="43724"/>
                </a:cubicBezTo>
                <a:cubicBezTo>
                  <a:pt x="1430867" y="47957"/>
                  <a:pt x="1388628" y="53281"/>
                  <a:pt x="1346200" y="56424"/>
                </a:cubicBezTo>
                <a:cubicBezTo>
                  <a:pt x="935846" y="86821"/>
                  <a:pt x="1291726" y="52981"/>
                  <a:pt x="1003300" y="81824"/>
                </a:cubicBezTo>
                <a:cubicBezTo>
                  <a:pt x="990600" y="86057"/>
                  <a:pt x="978072" y="90846"/>
                  <a:pt x="965200" y="94524"/>
                </a:cubicBezTo>
                <a:cubicBezTo>
                  <a:pt x="853572" y="126418"/>
                  <a:pt x="967651" y="89474"/>
                  <a:pt x="876300" y="119924"/>
                </a:cubicBezTo>
                <a:lnTo>
                  <a:pt x="177800" y="107224"/>
                </a:lnTo>
                <a:cubicBezTo>
                  <a:pt x="135256" y="107224"/>
                  <a:pt x="65946" y="80167"/>
                  <a:pt x="50800" y="119924"/>
                </a:cubicBezTo>
                <a:cubicBezTo>
                  <a:pt x="1880" y="248338"/>
                  <a:pt x="61195" y="315056"/>
                  <a:pt x="88900" y="412024"/>
                </a:cubicBezTo>
                <a:cubicBezTo>
                  <a:pt x="93695" y="428807"/>
                  <a:pt x="96805" y="446041"/>
                  <a:pt x="101600" y="462824"/>
                </a:cubicBezTo>
                <a:cubicBezTo>
                  <a:pt x="105278" y="475696"/>
                  <a:pt x="109027" y="488619"/>
                  <a:pt x="114300" y="500924"/>
                </a:cubicBezTo>
                <a:cubicBezTo>
                  <a:pt x="161380" y="610778"/>
                  <a:pt x="122616" y="500473"/>
                  <a:pt x="152400" y="589824"/>
                </a:cubicBezTo>
                <a:cubicBezTo>
                  <a:pt x="148167" y="737991"/>
                  <a:pt x="147291" y="886291"/>
                  <a:pt x="139700" y="1034324"/>
                </a:cubicBezTo>
                <a:cubicBezTo>
                  <a:pt x="138806" y="1051756"/>
                  <a:pt x="130122" y="1067951"/>
                  <a:pt x="127000" y="1085124"/>
                </a:cubicBezTo>
                <a:cubicBezTo>
                  <a:pt x="121645" y="1114575"/>
                  <a:pt x="118533" y="1144391"/>
                  <a:pt x="114300" y="1174024"/>
                </a:cubicBezTo>
                <a:cubicBezTo>
                  <a:pt x="118533" y="1406857"/>
                  <a:pt x="116263" y="1639900"/>
                  <a:pt x="127000" y="1872524"/>
                </a:cubicBezTo>
                <a:cubicBezTo>
                  <a:pt x="130471" y="1947728"/>
                  <a:pt x="144338" y="1991765"/>
                  <a:pt x="177800" y="2050324"/>
                </a:cubicBezTo>
                <a:cubicBezTo>
                  <a:pt x="185373" y="2063576"/>
                  <a:pt x="190257" y="2080334"/>
                  <a:pt x="203200" y="2088424"/>
                </a:cubicBezTo>
                <a:cubicBezTo>
                  <a:pt x="225904" y="2102614"/>
                  <a:pt x="254000" y="2105357"/>
                  <a:pt x="279400" y="2113824"/>
                </a:cubicBezTo>
                <a:cubicBezTo>
                  <a:pt x="321733" y="2109591"/>
                  <a:pt x="364584" y="2108964"/>
                  <a:pt x="406400" y="2101124"/>
                </a:cubicBezTo>
                <a:cubicBezTo>
                  <a:pt x="432715" y="2096190"/>
                  <a:pt x="457200" y="2084191"/>
                  <a:pt x="482600" y="2075724"/>
                </a:cubicBezTo>
                <a:cubicBezTo>
                  <a:pt x="495300" y="2071491"/>
                  <a:pt x="507448" y="2064917"/>
                  <a:pt x="520700" y="2063024"/>
                </a:cubicBezTo>
                <a:lnTo>
                  <a:pt x="609600" y="2050324"/>
                </a:lnTo>
                <a:cubicBezTo>
                  <a:pt x="753142" y="2056066"/>
                  <a:pt x="863087" y="2043846"/>
                  <a:pt x="990600" y="2075724"/>
                </a:cubicBezTo>
                <a:cubicBezTo>
                  <a:pt x="1003587" y="2078971"/>
                  <a:pt x="1016000" y="2084191"/>
                  <a:pt x="1028700" y="2088424"/>
                </a:cubicBezTo>
                <a:lnTo>
                  <a:pt x="1625600" y="2075724"/>
                </a:lnTo>
                <a:cubicBezTo>
                  <a:pt x="1684846" y="2073401"/>
                  <a:pt x="1674363" y="2069134"/>
                  <a:pt x="1689100" y="2024924"/>
                </a:cubicBezTo>
                <a:cubicBezTo>
                  <a:pt x="1684867" y="2007991"/>
                  <a:pt x="1683276" y="1990167"/>
                  <a:pt x="1676400" y="1974124"/>
                </a:cubicBezTo>
                <a:cubicBezTo>
                  <a:pt x="1670387" y="1960095"/>
                  <a:pt x="1658573" y="1949276"/>
                  <a:pt x="1651000" y="1936024"/>
                </a:cubicBezTo>
                <a:cubicBezTo>
                  <a:pt x="1641607" y="1919586"/>
                  <a:pt x="1635340" y="1901458"/>
                  <a:pt x="1625600" y="1885224"/>
                </a:cubicBezTo>
                <a:cubicBezTo>
                  <a:pt x="1609894" y="1859047"/>
                  <a:pt x="1574800" y="1809024"/>
                  <a:pt x="1574800" y="1809024"/>
                </a:cubicBezTo>
                <a:cubicBezTo>
                  <a:pt x="1579033" y="1770924"/>
                  <a:pt x="1581198" y="1732537"/>
                  <a:pt x="1587500" y="1694724"/>
                </a:cubicBezTo>
                <a:cubicBezTo>
                  <a:pt x="1589701" y="1681519"/>
                  <a:pt x="1600200" y="1670011"/>
                  <a:pt x="1600200" y="1656624"/>
                </a:cubicBezTo>
                <a:cubicBezTo>
                  <a:pt x="1600200" y="1470309"/>
                  <a:pt x="1591733" y="1284091"/>
                  <a:pt x="1587500" y="1097824"/>
                </a:cubicBezTo>
                <a:cubicBezTo>
                  <a:pt x="1588251" y="1079060"/>
                  <a:pt x="1593383" y="763611"/>
                  <a:pt x="1612900" y="666024"/>
                </a:cubicBezTo>
                <a:cubicBezTo>
                  <a:pt x="1618151" y="639770"/>
                  <a:pt x="1629833" y="615224"/>
                  <a:pt x="1638300" y="589824"/>
                </a:cubicBezTo>
                <a:cubicBezTo>
                  <a:pt x="1654586" y="540966"/>
                  <a:pt x="1663700" y="437424"/>
                  <a:pt x="1663700" y="437424"/>
                </a:cubicBezTo>
                <a:cubicBezTo>
                  <a:pt x="1659467" y="378157"/>
                  <a:pt x="1657942" y="318635"/>
                  <a:pt x="1651000" y="259624"/>
                </a:cubicBezTo>
                <a:cubicBezTo>
                  <a:pt x="1646356" y="220147"/>
                  <a:pt x="1623012" y="202660"/>
                  <a:pt x="1600200" y="170724"/>
                </a:cubicBezTo>
                <a:cubicBezTo>
                  <a:pt x="1591328" y="158304"/>
                  <a:pt x="1583267" y="145324"/>
                  <a:pt x="1574800" y="132624"/>
                </a:cubicBezTo>
                <a:cubicBezTo>
                  <a:pt x="1484681" y="150648"/>
                  <a:pt x="1501037" y="155843"/>
                  <a:pt x="1384300" y="119924"/>
                </a:cubicBezTo>
                <a:cubicBezTo>
                  <a:pt x="1369711" y="115435"/>
                  <a:pt x="1359852" y="101350"/>
                  <a:pt x="1346200" y="94524"/>
                </a:cubicBezTo>
                <a:cubicBezTo>
                  <a:pt x="1334226" y="88537"/>
                  <a:pt x="1320635" y="86524"/>
                  <a:pt x="1308100" y="81824"/>
                </a:cubicBezTo>
                <a:cubicBezTo>
                  <a:pt x="1286754" y="73819"/>
                  <a:pt x="1264990" y="66619"/>
                  <a:pt x="1244600" y="56424"/>
                </a:cubicBezTo>
                <a:cubicBezTo>
                  <a:pt x="1230948" y="49598"/>
                  <a:pt x="1219200" y="39491"/>
                  <a:pt x="1206500" y="31024"/>
                </a:cubicBezTo>
                <a:cubicBezTo>
                  <a:pt x="1185333" y="35257"/>
                  <a:pt x="1163825" y="38044"/>
                  <a:pt x="1143000" y="43724"/>
                </a:cubicBezTo>
                <a:cubicBezTo>
                  <a:pt x="1117169" y="50769"/>
                  <a:pt x="1093515" y="67343"/>
                  <a:pt x="1066800" y="69124"/>
                </a:cubicBezTo>
                <a:cubicBezTo>
                  <a:pt x="1003300" y="73357"/>
                  <a:pt x="939702" y="76311"/>
                  <a:pt x="876300" y="81824"/>
                </a:cubicBezTo>
                <a:cubicBezTo>
                  <a:pt x="809834" y="87604"/>
                  <a:pt x="762580" y="96544"/>
                  <a:pt x="698500" y="107224"/>
                </a:cubicBezTo>
                <a:cubicBezTo>
                  <a:pt x="605367" y="102991"/>
                  <a:pt x="512329" y="94524"/>
                  <a:pt x="419100" y="94524"/>
                </a:cubicBezTo>
                <a:cubicBezTo>
                  <a:pt x="219603" y="94524"/>
                  <a:pt x="190476" y="100877"/>
                  <a:pt x="38100" y="119924"/>
                </a:cubicBezTo>
                <a:cubicBezTo>
                  <a:pt x="25258" y="139187"/>
                  <a:pt x="0" y="169834"/>
                  <a:pt x="0" y="196124"/>
                </a:cubicBezTo>
                <a:cubicBezTo>
                  <a:pt x="0" y="234458"/>
                  <a:pt x="3403" y="273234"/>
                  <a:pt x="12700" y="310424"/>
                </a:cubicBezTo>
                <a:cubicBezTo>
                  <a:pt x="16402" y="325232"/>
                  <a:pt x="31901" y="334576"/>
                  <a:pt x="38100" y="348524"/>
                </a:cubicBezTo>
                <a:cubicBezTo>
                  <a:pt x="48974" y="372990"/>
                  <a:pt x="48648" y="402447"/>
                  <a:pt x="63500" y="424724"/>
                </a:cubicBezTo>
                <a:cubicBezTo>
                  <a:pt x="71967" y="437424"/>
                  <a:pt x="82074" y="449172"/>
                  <a:pt x="88900" y="462824"/>
                </a:cubicBezTo>
                <a:cubicBezTo>
                  <a:pt x="94887" y="474798"/>
                  <a:pt x="96327" y="488619"/>
                  <a:pt x="101600" y="500924"/>
                </a:cubicBezTo>
                <a:cubicBezTo>
                  <a:pt x="109058" y="518325"/>
                  <a:pt x="120353" y="533997"/>
                  <a:pt x="127000" y="551724"/>
                </a:cubicBezTo>
                <a:cubicBezTo>
                  <a:pt x="133129" y="568067"/>
                  <a:pt x="132824" y="586481"/>
                  <a:pt x="139700" y="602524"/>
                </a:cubicBezTo>
                <a:cubicBezTo>
                  <a:pt x="145713" y="616553"/>
                  <a:pt x="156633" y="627924"/>
                  <a:pt x="165100" y="640624"/>
                </a:cubicBezTo>
                <a:cubicBezTo>
                  <a:pt x="187543" y="775284"/>
                  <a:pt x="177800" y="691074"/>
                  <a:pt x="177800" y="894624"/>
                </a:cubicBezTo>
              </a:path>
            </a:pathLst>
          </a:custGeom>
          <a:ln w="22225">
            <a:solidFill>
              <a:srgbClr val="004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9" name="Picture 8" descr="C:\Documents and Settings\Dawid.Pozoga\Pulpit\seduc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36688">
            <a:off x="7090428" y="2198231"/>
            <a:ext cx="2211713" cy="842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pole tekstowe 27"/>
          <p:cNvSpPr txBox="1"/>
          <p:nvPr/>
        </p:nvSpPr>
        <p:spPr>
          <a:xfrm rot="20240314">
            <a:off x="4952313" y="1981586"/>
            <a:ext cx="3382840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</a:lstStyle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Zaangażować ich w naszą zabawę w uwodzenie…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pl-PL" smtClean="0">
                <a:latin typeface="Arial" charset="0"/>
                <a:cs typeface="Arial" charset="0"/>
              </a:rPr>
              <a:t>2B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latin typeface="Arial" charset="0"/>
                <a:cs typeface="Arial" charset="0"/>
              </a:rPr>
              <a:t>Większość mężczyzn z racji leniwej natury, nie lubi angażować się we wszelkiego rodzaju akcje, konkursy, programy lojalnościowe. </a:t>
            </a:r>
            <a:r>
              <a:rPr lang="pl-PL" dirty="0" smtClean="0">
                <a:latin typeface="Arial" charset="0"/>
                <a:cs typeface="Arial" charset="0"/>
              </a:rPr>
              <a:t>Coraz większą część dnia spędzają na szperaniu w internecie, od  przeglądania </a:t>
            </a:r>
            <a:r>
              <a:rPr lang="pl-PL" dirty="0" smtClean="0">
                <a:latin typeface="Arial" charset="0"/>
                <a:cs typeface="Arial" charset="0"/>
              </a:rPr>
              <a:t>stron sportowych</a:t>
            </a:r>
            <a:r>
              <a:rPr lang="pl-PL" dirty="0" smtClean="0">
                <a:latin typeface="Arial" charset="0"/>
                <a:cs typeface="Arial" charset="0"/>
              </a:rPr>
              <a:t>, motoryzacyjnych i portali „dla facetów”, zaczynają każdy dzień.</a:t>
            </a:r>
            <a:endParaRPr lang="pl-PL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dirty="0" smtClean="0"/>
              <a:t>Laptop to coraz ważniejszy gadżet dnia codziennego. Oglądanie telewizji mężczyźni </a:t>
            </a:r>
            <a:r>
              <a:rPr lang="pl-PL" dirty="0" smtClean="0"/>
              <a:t>ograniczają głównie </a:t>
            </a:r>
            <a:r>
              <a:rPr lang="pl-PL" dirty="0" smtClean="0"/>
              <a:t>do wiadomości i wydarzeń sportowych, zdecydowanie rzadziej sięgając po prasę</a:t>
            </a:r>
            <a:r>
              <a:rPr lang="pl-PL" dirty="0" smtClean="0">
                <a:latin typeface="Arial" charset="0"/>
                <a:cs typeface="Arial" charset="0"/>
              </a:rPr>
              <a:t>. </a:t>
            </a:r>
            <a:endParaRPr lang="pl-PL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dirty="0" smtClean="0"/>
              <a:t>Dlatego też zapewnienie mężczyznom „naturalnej” rozrywki i interesujących treści jest tak istotne, aby przykuć ich uwagę i zaangażować ich. Faceci, wrażliwi na reklamową „ściemę”, nie lubią być bowiem atakowani produktem. Wobec tego, daliśmy im możliwość współzawodnictwa w zabawnej i „pięknej” formie, tak, aby nie mogli się od niej oderwać.</a:t>
            </a:r>
            <a:r>
              <a:rPr lang="pl-PL" dirty="0" smtClean="0">
                <a:latin typeface="Arial" charset="0"/>
                <a:cs typeface="Arial" charset="0"/>
              </a:rPr>
              <a:t>…</a:t>
            </a:r>
            <a:endParaRPr lang="pl-PL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pl-P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Dawid.Pozoga\Pulpit\wyci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8830" t="18641" b="31007"/>
          <a:stretch/>
        </p:blipFill>
        <p:spPr bwMode="auto">
          <a:xfrm rot="305484">
            <a:off x="1275065" y="5834461"/>
            <a:ext cx="1855563" cy="87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0483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3A nasi żołnierze uwodzenia…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0000" r="2761"/>
          <a:stretch/>
        </p:blipFill>
        <p:spPr bwMode="auto">
          <a:xfrm rot="498160">
            <a:off x="1879400" y="2045628"/>
            <a:ext cx="907629" cy="166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Documents and Settings\Dawid.Pozoga\Pulpit\mlodz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13574" b="14435"/>
          <a:stretch/>
        </p:blipFill>
        <p:spPr bwMode="auto">
          <a:xfrm rot="20344235">
            <a:off x="465480" y="2085716"/>
            <a:ext cx="1493573" cy="193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Bild 6" descr="733051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 r="12605"/>
          <a:stretch>
            <a:fillRect/>
          </a:stretch>
        </p:blipFill>
        <p:spPr bwMode="auto">
          <a:xfrm>
            <a:off x="6970768" y="3964559"/>
            <a:ext cx="209657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Documents and Settings\Dawid.Pozoga\Pulpit\image.5d495a20859a9c0ffeebc33b8a427f52.mi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22365"/>
          <a:stretch/>
        </p:blipFill>
        <p:spPr bwMode="auto">
          <a:xfrm rot="20171310">
            <a:off x="138712" y="4820251"/>
            <a:ext cx="2177819" cy="132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" name="Picture 6" descr="C:\Documents and Settings\Dawid.Pozoga\Pulpit\4qpos9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24026" y="4365104"/>
            <a:ext cx="1652570" cy="163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grpSp>
        <p:nvGrpSpPr>
          <p:cNvPr id="20489" name="Grupa 7"/>
          <p:cNvGrpSpPr>
            <a:grpSpLocks/>
          </p:cNvGrpSpPr>
          <p:nvPr/>
        </p:nvGrpSpPr>
        <p:grpSpPr bwMode="auto">
          <a:xfrm rot="-420695">
            <a:off x="2500313" y="1582738"/>
            <a:ext cx="3167062" cy="369887"/>
            <a:chOff x="2987823" y="2119248"/>
            <a:chExt cx="3168353" cy="369332"/>
          </a:xfrm>
        </p:grpSpPr>
        <p:sp>
          <p:nvSpPr>
            <p:cNvPr id="20504" name="pole tekstowe 5"/>
            <p:cNvSpPr txBox="1">
              <a:spLocks noChangeArrowheads="1"/>
            </p:cNvSpPr>
            <p:nvPr/>
          </p:nvSpPr>
          <p:spPr bwMode="auto">
            <a:xfrm rot="-7366">
              <a:off x="3563888" y="2119248"/>
              <a:ext cx="2592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Młodzi faceci (16-34)</a:t>
              </a:r>
            </a:p>
          </p:txBody>
        </p:sp>
        <p:pic>
          <p:nvPicPr>
            <p:cNvPr id="1028" name="Picture 4" descr="C:\Documents and Settings\Dawid.Pozoga\Pulpit\niesmie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 l="13041" t="13041" r="33200" b="53359"/>
            <a:stretch/>
          </p:blipFill>
          <p:spPr bwMode="auto">
            <a:xfrm>
              <a:off x="2987780" y="2123025"/>
              <a:ext cx="576497" cy="359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20490" name="Grupa 9"/>
          <p:cNvGrpSpPr>
            <a:grpSpLocks/>
          </p:cNvGrpSpPr>
          <p:nvPr/>
        </p:nvGrpSpPr>
        <p:grpSpPr bwMode="auto">
          <a:xfrm rot="-887820">
            <a:off x="4521200" y="3544888"/>
            <a:ext cx="3706813" cy="646112"/>
            <a:chOff x="5559045" y="3323941"/>
            <a:chExt cx="3519831" cy="646331"/>
          </a:xfrm>
        </p:grpSpPr>
        <p:sp>
          <p:nvSpPr>
            <p:cNvPr id="20502" name="pole tekstowe 8"/>
            <p:cNvSpPr txBox="1">
              <a:spLocks noChangeArrowheads="1"/>
            </p:cNvSpPr>
            <p:nvPr/>
          </p:nvSpPr>
          <p:spPr bwMode="auto">
            <a:xfrm>
              <a:off x="6194141" y="3323941"/>
              <a:ext cx="288473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Interesują się  kobietami i sposobami ich uwodzenia</a:t>
              </a:r>
            </a:p>
          </p:txBody>
        </p:sp>
        <p:pic>
          <p:nvPicPr>
            <p:cNvPr id="14" name="Picture 4" descr="C:\Documents and Settings\Dawid.Pozoga\Pulpit\niesmie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 l="13041" t="13041" r="33200" b="53359"/>
            <a:stretch/>
          </p:blipFill>
          <p:spPr bwMode="auto">
            <a:xfrm>
              <a:off x="5558665" y="3434905"/>
              <a:ext cx="575835" cy="360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20491" name="Grupa 12"/>
          <p:cNvGrpSpPr>
            <a:grpSpLocks/>
          </p:cNvGrpSpPr>
          <p:nvPr/>
        </p:nvGrpSpPr>
        <p:grpSpPr bwMode="auto">
          <a:xfrm>
            <a:off x="1746250" y="4340225"/>
            <a:ext cx="3546475" cy="1825625"/>
            <a:chOff x="1793831" y="4314964"/>
            <a:chExt cx="3546464" cy="1824991"/>
          </a:xfrm>
        </p:grpSpPr>
        <p:sp>
          <p:nvSpPr>
            <p:cNvPr id="20500" name="pole tekstowe 18"/>
            <p:cNvSpPr txBox="1">
              <a:spLocks noChangeArrowheads="1"/>
            </p:cNvSpPr>
            <p:nvPr/>
          </p:nvSpPr>
          <p:spPr bwMode="auto">
            <a:xfrm rot="1705904">
              <a:off x="2090093" y="5216625"/>
              <a:ext cx="325020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Uwielbiają sprawdzać się i współzawodniczyć z innymi facetami</a:t>
              </a:r>
            </a:p>
          </p:txBody>
        </p:sp>
        <p:pic>
          <p:nvPicPr>
            <p:cNvPr id="21" name="Picture 4" descr="C:\Documents and Settings\Dawid.Pozoga\Pulpit\niesmie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 l="13041" t="13041" r="33200" b="53359"/>
            <a:stretch/>
          </p:blipFill>
          <p:spPr bwMode="auto">
            <a:xfrm rot="2120138">
              <a:off x="1793831" y="4314964"/>
              <a:ext cx="606423" cy="3602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grpSp>
        <p:nvGrpSpPr>
          <p:cNvPr id="20492" name="Grupa 11"/>
          <p:cNvGrpSpPr>
            <a:grpSpLocks/>
          </p:cNvGrpSpPr>
          <p:nvPr/>
        </p:nvGrpSpPr>
        <p:grpSpPr bwMode="auto">
          <a:xfrm>
            <a:off x="5443538" y="1773238"/>
            <a:ext cx="3592512" cy="966787"/>
            <a:chOff x="4621202" y="2286964"/>
            <a:chExt cx="3592650" cy="1104981"/>
          </a:xfrm>
        </p:grpSpPr>
        <p:sp>
          <p:nvSpPr>
            <p:cNvPr id="20498" name="pole tekstowe 22"/>
            <p:cNvSpPr txBox="1">
              <a:spLocks noChangeArrowheads="1"/>
            </p:cNvSpPr>
            <p:nvPr/>
          </p:nvSpPr>
          <p:spPr bwMode="auto">
            <a:xfrm rot="-887820">
              <a:off x="5176283" y="2286964"/>
              <a:ext cx="30375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Oglądają filmiki w internecie i dzielą się nimi z kumplami</a:t>
              </a:r>
            </a:p>
          </p:txBody>
        </p:sp>
        <p:pic>
          <p:nvPicPr>
            <p:cNvPr id="22" name="Picture 4" descr="C:\Documents and Settings\Dawid.Pozoga\Pulpit\niesmie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 l="13041" t="13041" r="33200" b="53359"/>
            <a:stretch/>
          </p:blipFill>
          <p:spPr bwMode="auto">
            <a:xfrm rot="20647079">
              <a:off x="4621202" y="3032690"/>
              <a:ext cx="606448" cy="3592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/>
          <a:srcRect l="10370" t="13647" r="39167" b="33860"/>
          <a:stretch/>
        </p:blipFill>
        <p:spPr bwMode="auto">
          <a:xfrm rot="20851846">
            <a:off x="3452813" y="2322513"/>
            <a:ext cx="1436687" cy="120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31" name="Picture 7" descr="C:\Documents and Settings\Dawid.Pozoga\Pulpit\kolesie.jpg"/>
          <p:cNvPicPr>
            <a:picLocks noChangeAspect="1" noChangeArrowheads="1"/>
          </p:cNvPicPr>
          <p:nvPr/>
        </p:nvPicPr>
        <p:blipFill rotWithShape="1">
          <a:blip r:embed="rId10" cstate="print"/>
          <a:srcRect l="5311" t="14789" b="7495"/>
          <a:stretch/>
        </p:blipFill>
        <p:spPr bwMode="auto">
          <a:xfrm rot="19275817">
            <a:off x="4440238" y="2576513"/>
            <a:ext cx="1176337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grpSp>
        <p:nvGrpSpPr>
          <p:cNvPr id="20495" name="Grupa 15"/>
          <p:cNvGrpSpPr>
            <a:grpSpLocks/>
          </p:cNvGrpSpPr>
          <p:nvPr/>
        </p:nvGrpSpPr>
        <p:grpSpPr bwMode="auto">
          <a:xfrm>
            <a:off x="5260975" y="6122988"/>
            <a:ext cx="3559175" cy="646112"/>
            <a:chOff x="5261559" y="6123105"/>
            <a:chExt cx="3558913" cy="646331"/>
          </a:xfrm>
        </p:grpSpPr>
        <p:pic>
          <p:nvPicPr>
            <p:cNvPr id="29" name="Picture 4" descr="C:\Documents and Settings\Dawid.Pozoga\Pulpit\niesmiet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 l="13041" t="13041" r="33200" b="53359"/>
            <a:stretch/>
          </p:blipFill>
          <p:spPr bwMode="auto">
            <a:xfrm>
              <a:off x="5261559" y="6237444"/>
              <a:ext cx="606380" cy="360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</a:extLst>
          </p:spPr>
        </p:pic>
        <p:sp>
          <p:nvSpPr>
            <p:cNvPr id="20497" name="pole tekstowe 29"/>
            <p:cNvSpPr txBox="1">
              <a:spLocks noChangeArrowheads="1"/>
            </p:cNvSpPr>
            <p:nvPr/>
          </p:nvSpPr>
          <p:spPr bwMode="auto">
            <a:xfrm>
              <a:off x="5796136" y="6123105"/>
              <a:ext cx="30243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Chcą czuć się atrakcyjni dla płci przeciwnej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3B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Marcin i Tomek mają po 27 lat. Pracują w całkowicie różnych środowiskach, jednak zawsze mają czas żeby po pracy lub w jej trakcie przejrzeć stronki dla facetów, wymienić na GG opinie na temat wyników ostatniej kolejki ekstraklasy, poprzesyłać sobie najnowsze strony z filmikami i zdjęcia najfajniejszych dziewczyn. Niemal w każdy weekend szykują się na imprezy, gdzie w większym składzie spotykają się w celu znalezienia „tej jedynej”. Uwielbiają chwalić się między sobą, wymieniać opinie, ale zawsze pomagają sobie nawzajem…przecież tak mówi „Gra”.</a:t>
            </a:r>
          </a:p>
        </p:txBody>
      </p:sp>
      <p:pic>
        <p:nvPicPr>
          <p:cNvPr id="21508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24480">
            <a:off x="7512415" y="4962573"/>
            <a:ext cx="1662009" cy="110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4477">
            <a:off x="7172600" y="4121902"/>
            <a:ext cx="1167390" cy="84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9" descr="gra-screen-foto-licznik"/>
          <p:cNvPicPr>
            <a:picLocks noChangeAspect="1" noChangeArrowheads="1"/>
          </p:cNvPicPr>
          <p:nvPr/>
        </p:nvPicPr>
        <p:blipFill>
          <a:blip r:embed="rId4" cstate="print"/>
          <a:srcRect b="5775"/>
          <a:stretch>
            <a:fillRect/>
          </a:stretch>
        </p:blipFill>
        <p:spPr bwMode="auto">
          <a:xfrm rot="448143">
            <a:off x="7613650" y="2617788"/>
            <a:ext cx="1357313" cy="835025"/>
          </a:xfrm>
          <a:prstGeom prst="rect">
            <a:avLst/>
          </a:prstGeom>
          <a:noFill/>
          <a:ln w="31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5" cstate="print"/>
          <a:srcRect l="14375" t="10156" r="11250" b="20313"/>
          <a:stretch>
            <a:fillRect/>
          </a:stretch>
        </p:blipFill>
        <p:spPr bwMode="auto">
          <a:xfrm rot="2080130">
            <a:off x="7243763" y="1354138"/>
            <a:ext cx="1463675" cy="110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1" descr="flirt-commando_game_r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95287">
            <a:off x="174625" y="5292725"/>
            <a:ext cx="1223963" cy="86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IMG_31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26043">
            <a:off x="6804025" y="2663825"/>
            <a:ext cx="12001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1" name="Picture 4" descr="Sleeping_Agent_Moscow_st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69832">
            <a:off x="5356225" y="2568575"/>
            <a:ext cx="1524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62360">
            <a:off x="5397500" y="1195388"/>
            <a:ext cx="1976438" cy="115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2538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4A nasza recepta na flirt…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10" cstate="print"/>
          <a:srcRect b="13493"/>
          <a:stretch/>
        </p:blipFill>
        <p:spPr bwMode="auto">
          <a:xfrm rot="21081247">
            <a:off x="367358" y="1824672"/>
            <a:ext cx="2056607" cy="95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2540" name="Grupa 9"/>
          <p:cNvGrpSpPr>
            <a:grpSpLocks/>
          </p:cNvGrpSpPr>
          <p:nvPr/>
        </p:nvGrpSpPr>
        <p:grpSpPr bwMode="auto">
          <a:xfrm>
            <a:off x="3532188" y="1628775"/>
            <a:ext cx="1831975" cy="1512888"/>
            <a:chOff x="777334" y="3501008"/>
            <a:chExt cx="1543984" cy="1224136"/>
          </a:xfrm>
        </p:grpSpPr>
        <p:pic>
          <p:nvPicPr>
            <p:cNvPr id="7" name="Picture 13" descr="gra_napoli kopi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77334" y="3501008"/>
              <a:ext cx="986354" cy="5149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8" name="Picture 14" descr="moscow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043608" y="3880539"/>
              <a:ext cx="1013551" cy="5031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9" name="Picture 15" descr="gra_hong_kong_niesmiertelnik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375760" y="4221088"/>
              <a:ext cx="945558" cy="504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293837">
            <a:off x="2948775" y="4651503"/>
            <a:ext cx="1232510" cy="1780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22542" name="Grupa 16"/>
          <p:cNvGrpSpPr>
            <a:grpSpLocks/>
          </p:cNvGrpSpPr>
          <p:nvPr/>
        </p:nvGrpSpPr>
        <p:grpSpPr bwMode="auto">
          <a:xfrm>
            <a:off x="1309688" y="5267325"/>
            <a:ext cx="1174750" cy="1185863"/>
            <a:chOff x="5334000" y="4114800"/>
            <a:chExt cx="2057400" cy="1943101"/>
          </a:xfrm>
        </p:grpSpPr>
        <p:sp>
          <p:nvSpPr>
            <p:cNvPr id="13" name="Trapez 12"/>
            <p:cNvSpPr/>
            <p:nvPr/>
          </p:nvSpPr>
          <p:spPr>
            <a:xfrm rot="5400000">
              <a:off x="6074036" y="3830728"/>
              <a:ext cx="902619" cy="1470762"/>
            </a:xfrm>
            <a:prstGeom prst="trapezoid">
              <a:avLst>
                <a:gd name="adj" fmla="val 48274"/>
              </a:avLst>
            </a:prstGeom>
            <a:gradFill flip="none" rotWithShape="1">
              <a:gsLst>
                <a:gs pos="0">
                  <a:srgbClr val="004800">
                    <a:tint val="66000"/>
                    <a:satMod val="160000"/>
                  </a:srgbClr>
                </a:gs>
                <a:gs pos="50000">
                  <a:srgbClr val="004800">
                    <a:tint val="44500"/>
                    <a:satMod val="160000"/>
                  </a:srgbClr>
                </a:gs>
                <a:gs pos="100000">
                  <a:srgbClr val="0048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4" descr="C:\Documents and Settings\Dawid.Pozoga\Pulpit\apple-macbook-air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334000" y="4343706"/>
              <a:ext cx="2057400" cy="1714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</p:grpSp>
      <p:sp>
        <p:nvSpPr>
          <p:cNvPr id="18" name="pole tekstowe 17"/>
          <p:cNvSpPr txBox="1"/>
          <p:nvPr/>
        </p:nvSpPr>
        <p:spPr>
          <a:xfrm rot="336128">
            <a:off x="923423" y="2770508"/>
            <a:ext cx="3231303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pl-PL"/>
            </a:defPPr>
            <a:lvl1pPr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Zostałeś wybrany żeby dołączyć do flirt-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commando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 rot="21195954">
            <a:off x="4721141" y="1931768"/>
            <a:ext cx="3497436" cy="64633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Pokaż nam czy potrafisz uwieść nasze agentki…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45" name="Grupa 10"/>
          <p:cNvGrpSpPr>
            <a:grpSpLocks/>
          </p:cNvGrpSpPr>
          <p:nvPr/>
        </p:nvGrpSpPr>
        <p:grpSpPr bwMode="auto">
          <a:xfrm rot="690777">
            <a:off x="2508250" y="4318000"/>
            <a:ext cx="855663" cy="1782763"/>
            <a:chOff x="7120760" y="-420793"/>
            <a:chExt cx="1485462" cy="3051386"/>
          </a:xfrm>
        </p:grpSpPr>
        <p:pic>
          <p:nvPicPr>
            <p:cNvPr id="22552" name="Picture 4" descr="C:\Documents and Settings\Dawid.Pozoga\Pulpit\Sales Tips Cards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035" t="12222" r="32184" b="12222"/>
            <a:stretch>
              <a:fillRect/>
            </a:stretch>
          </p:blipFill>
          <p:spPr bwMode="auto">
            <a:xfrm>
              <a:off x="7120760" y="-420793"/>
              <a:ext cx="1485462" cy="305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5" descr="C:\Documents and Settings\Dawid.Pozoga\Pulpit\bb.pn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6925" y="-390525"/>
              <a:ext cx="1296165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pole tekstowe 22"/>
          <p:cNvSpPr txBox="1"/>
          <p:nvPr/>
        </p:nvSpPr>
        <p:spPr>
          <a:xfrm rot="287207">
            <a:off x="-220110" y="4023054"/>
            <a:ext cx="3497436" cy="120032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Sprawdź się w ostatecznej rozgrywce…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kup produkt</a:t>
            </a:r>
            <a:r>
              <a:rPr lang="pl-PL" dirty="0">
                <a:latin typeface="Arial" pitchFamily="34" charset="0"/>
                <a:cs typeface="Arial" pitchFamily="34" charset="0"/>
              </a:rPr>
              <a:t>, przejdź ukrytą misję i wygrywaj nagrody…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 rot="21349591">
            <a:off x="3973049" y="3986604"/>
            <a:ext cx="3497436" cy="147732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Stań się jednym z najlepszych, a dostaniesz szansę by zostać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gwiazdą internetowego show</a:t>
            </a:r>
            <a:r>
              <a:rPr lang="pl-PL" dirty="0">
                <a:latin typeface="Arial" pitchFamily="34" charset="0"/>
                <a:cs typeface="Arial" pitchFamily="34" charset="0"/>
              </a:rPr>
              <a:t>, wyjechać na Ibizę i uczyć się uwodzenia od najlepszych…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472598">
            <a:off x="6645651" y="4784209"/>
            <a:ext cx="1685229" cy="168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Dawid.Pozoga\Pulpit\a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39074" y="6176638"/>
            <a:ext cx="592765" cy="49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51" name="Picture 2" descr="C:\Documents and Settings\Dawid.Pozoga\Pulpit\!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9563">
            <a:off x="3959225" y="3605213"/>
            <a:ext cx="4381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4B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Wykreowaliśmy wirtualny świat uwodzicieli specjalnie na potrzeby marki bruno banani.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Każdy facet mógł nauczyć się czarować, sprawdzić swoje umiejętności w starciu z agentkami i stanąć oko w oko z innymi mistrzami sztuki uwodzenia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Dzięki ukrytemu mechanizmowi „augmented reality” i komunikacji w sklepie, każdy kto kupił produkt za pomocą swojego komputera mógł wygrać „szpiegowskie gadżety” bruno banani, 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Najlepsi z najlepszych stawali przed niepowtarzalną szansą zostania gwiazdą internetowego show o uwodzeniu, które odbywało się na Ibizie i było promowane w internecie</a:t>
            </a: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3556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884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Bruno Banani</vt:lpstr>
      <vt:lpstr>1A eksperci od uwodzenia…</vt:lpstr>
      <vt:lpstr>1B Komentarz lektora</vt:lpstr>
      <vt:lpstr>2A wyzwanie</vt:lpstr>
      <vt:lpstr>2B</vt:lpstr>
      <vt:lpstr>3A nasi żołnierze uwodzenia…</vt:lpstr>
      <vt:lpstr>3B</vt:lpstr>
      <vt:lpstr>4A nasza recepta na flirt…</vt:lpstr>
      <vt:lpstr>4B</vt:lpstr>
      <vt:lpstr>5A „atrakcyjne” treści gwarancją sukcesu…</vt:lpstr>
      <vt:lpstr>5B</vt:lpstr>
      <vt:lpstr>6A lepsze rezultaty za mniejszy budżet…</vt:lpstr>
      <vt:lpstr>6B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Wiewióra</dc:creator>
  <cp:lastModifiedBy>ppp</cp:lastModifiedBy>
  <cp:revision>236</cp:revision>
  <dcterms:created xsi:type="dcterms:W3CDTF">2010-09-27T08:57:01Z</dcterms:created>
  <dcterms:modified xsi:type="dcterms:W3CDTF">2011-02-11T16:49:42Z</dcterms:modified>
</cp:coreProperties>
</file>