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9" r:id="rId4"/>
    <p:sldId id="258" r:id="rId5"/>
    <p:sldId id="264" r:id="rId6"/>
    <p:sldId id="257" r:id="rId7"/>
    <p:sldId id="269" r:id="rId8"/>
    <p:sldId id="260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custDataLst>
    <p:tags r:id="rId16"/>
  </p:custData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8EF6F-2C8B-4859-9640-3F48C80D935B}" type="datetimeFigureOut">
              <a:rPr lang="pl-PL"/>
              <a:pPr>
                <a:defRPr/>
              </a:pPr>
              <a:t>2011-02-11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70FAD2-1134-4C57-8355-D4F0BA702DA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0FAD2-1134-4C57-8355-D4F0BA702DA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key visual\MT2011_vis_poziom_0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752475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27784" y="3429000"/>
            <a:ext cx="6516216" cy="1470025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80530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980530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>
              <a:buFontTx/>
              <a:buBlip>
                <a:blip r:embed="rId4"/>
              </a:buBlip>
              <a:defRPr sz="200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5pPr>
            <a:lvl6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6pPr>
            <a:lvl7pPr>
              <a:buFontTx/>
              <a:buBlip>
                <a:blip r:embed="rId4"/>
              </a:buBlip>
              <a:defRPr>
                <a:latin typeface="Arial" pitchFamily="34" charset="0"/>
                <a:cs typeface="Arial" pitchFamily="34" charset="0"/>
              </a:defRPr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>
            <a:lvl1pPr eaLnBrk="1" hangingPunct="1">
              <a:buFontTx/>
              <a:buBlip>
                <a:blip r:embed="rId3"/>
              </a:buBlip>
              <a:defRPr sz="2000" baseline="0"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</a:lstStyle>
          <a:p>
            <a:endParaRPr lang="pl-PL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73E18-18CD-4298-BD2A-8940BE3D1D3C}" type="datetimeFigureOut">
              <a:rPr lang="pl-PL"/>
              <a:pPr>
                <a:defRPr/>
              </a:pPr>
              <a:t>2011-02-11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69A16-0E59-4E13-923F-9DBFED080ED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ctrTitle"/>
          </p:nvPr>
        </p:nvSpPr>
        <p:spPr>
          <a:xfrm>
            <a:off x="2627313" y="3429000"/>
            <a:ext cx="6516687" cy="1470025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Okno na Hooptymistyczny świat</a:t>
            </a:r>
          </a:p>
        </p:txBody>
      </p:sp>
      <p:sp>
        <p:nvSpPr>
          <p:cNvPr id="15363" name="Podtytuł 2"/>
          <p:cNvSpPr>
            <a:spLocks noGrp="1"/>
          </p:cNvSpPr>
          <p:nvPr>
            <p:ph type="subTitle" idx="1"/>
          </p:nvPr>
        </p:nvSpPr>
        <p:spPr>
          <a:xfrm>
            <a:off x="2627313" y="4941888"/>
            <a:ext cx="6400800" cy="1752600"/>
          </a:xfrm>
        </p:spPr>
        <p:txBody>
          <a:bodyPr/>
          <a:lstStyle/>
          <a:p>
            <a:pPr eaLnBrk="1" hangingPunct="1"/>
            <a:r>
              <a:rPr lang="pl-PL" sz="2000" b="1" dirty="0" smtClean="0"/>
              <a:t>INNOWACYJNE WYKORZYSTANIE REKLAMY ZEWNĘTRZNEJ  I INNYCH ŚRODKÓW KOMUNIKOWANIA W PRZESTRZENI PUBLICZNEJ, AMBIENT MEDIÓW</a:t>
            </a:r>
            <a:r>
              <a:rPr lang="pl-PL" sz="2000" dirty="0" smtClean="0"/>
              <a:t> </a:t>
            </a:r>
            <a:endParaRPr lang="pl-PL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908720"/>
            <a:ext cx="26997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472" y="3789040"/>
            <a:ext cx="4752528" cy="275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10495" y="1268760"/>
            <a:ext cx="40335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68312" y="44624"/>
            <a:ext cx="8675688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5A </a:t>
            </a:r>
            <a:r>
              <a:rPr lang="pl-PL" sz="2000" dirty="0" smtClean="0">
                <a:latin typeface="Arial" charset="0"/>
                <a:cs typeface="Arial" charset="0"/>
              </a:rPr>
              <a:t>innowacyjność strategii w mediach – </a:t>
            </a:r>
            <a:r>
              <a:rPr lang="pl-PL" sz="2000" dirty="0" err="1" smtClean="0">
                <a:latin typeface="Arial" charset="0"/>
                <a:cs typeface="Arial" charset="0"/>
              </a:rPr>
              <a:t>social</a:t>
            </a:r>
            <a:r>
              <a:rPr lang="pl-PL" sz="2000" dirty="0" smtClean="0">
                <a:latin typeface="Arial" charset="0"/>
                <a:cs typeface="Arial" charset="0"/>
              </a:rPr>
              <a:t> media/kampania </a:t>
            </a:r>
            <a:r>
              <a:rPr lang="pl-PL" sz="2000" dirty="0" err="1" smtClean="0">
                <a:latin typeface="Arial" charset="0"/>
                <a:cs typeface="Arial" charset="0"/>
              </a:rPr>
              <a:t>online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 l="603" t="16925" r="75974" b="51890"/>
          <a:stretch>
            <a:fillRect/>
          </a:stretch>
        </p:blipFill>
        <p:spPr bwMode="auto">
          <a:xfrm>
            <a:off x="492123" y="1340768"/>
            <a:ext cx="285574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 l="937" t="16925" r="75970" b="51890"/>
          <a:stretch>
            <a:fillRect/>
          </a:stretch>
        </p:blipFill>
        <p:spPr bwMode="auto">
          <a:xfrm>
            <a:off x="492123" y="3861048"/>
            <a:ext cx="281548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1196752"/>
            <a:ext cx="1153764" cy="81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91683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780928"/>
            <a:ext cx="1066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68312" y="116632"/>
            <a:ext cx="8675688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5B</a:t>
            </a:r>
            <a:r>
              <a:rPr lang="pl-PL" sz="2800" dirty="0" smtClean="0">
                <a:latin typeface="Arial" charset="0"/>
                <a:cs typeface="Arial" charset="0"/>
              </a:rPr>
              <a:t> </a:t>
            </a:r>
            <a:r>
              <a:rPr lang="pl-PL" sz="2000" dirty="0" smtClean="0">
                <a:latin typeface="Arial" charset="0"/>
                <a:cs typeface="Arial" charset="0"/>
              </a:rPr>
              <a:t>innowacyjność strategii w mediach – </a:t>
            </a:r>
            <a:r>
              <a:rPr lang="pl-PL" sz="2000" dirty="0" err="1" smtClean="0">
                <a:latin typeface="Arial" charset="0"/>
                <a:cs typeface="Arial" charset="0"/>
              </a:rPr>
              <a:t>social</a:t>
            </a:r>
            <a:r>
              <a:rPr lang="pl-PL" sz="2000" dirty="0" smtClean="0">
                <a:latin typeface="Arial" charset="0"/>
                <a:cs typeface="Arial" charset="0"/>
              </a:rPr>
              <a:t> media/kampania </a:t>
            </a:r>
            <a:r>
              <a:rPr lang="pl-PL" sz="2000" dirty="0" err="1" smtClean="0">
                <a:latin typeface="Arial" charset="0"/>
                <a:cs typeface="Arial" charset="0"/>
              </a:rPr>
              <a:t>online</a:t>
            </a:r>
            <a:endParaRPr lang="pl-PL" sz="2800" dirty="0" smtClean="0">
              <a:latin typeface="Arial" charset="0"/>
              <a:cs typeface="Arial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dirty="0" smtClean="0"/>
              <a:t>Filmami można było się następnie dzielić na popularnych serwisach </a:t>
            </a:r>
            <a:r>
              <a:rPr lang="pl-PL" dirty="0" err="1" smtClean="0"/>
              <a:t>społecznościowych</a:t>
            </a:r>
            <a:r>
              <a:rPr lang="pl-PL" dirty="0" smtClean="0"/>
              <a:t>, przez maila lub za pomocą komunikatorów.</a:t>
            </a:r>
          </a:p>
          <a:p>
            <a:r>
              <a:rPr lang="pl-PL" dirty="0" smtClean="0"/>
              <a:t>Okno promowała przygotowana przez Agencję reklama radiowa oraz zaplanowana i wyprodukowana przez Agencję kampania internetowa.</a:t>
            </a:r>
          </a:p>
          <a:p>
            <a:pPr>
              <a:buNone/>
            </a:pP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5604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6A uzyskane rezultaty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3959671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Ponad 600 000 kontaktów dziennych z nośnikiem</a:t>
            </a:r>
          </a:p>
          <a:p>
            <a:r>
              <a:rPr lang="pl-PL" dirty="0" smtClean="0"/>
              <a:t>W ciągu dwóch tygodni trwania akcji serwis </a:t>
            </a:r>
            <a:r>
              <a:rPr lang="pl-PL" dirty="0" err="1" smtClean="0"/>
              <a:t>hoopcola.pl</a:t>
            </a:r>
            <a:r>
              <a:rPr lang="pl-PL" dirty="0" smtClean="0"/>
              <a:t> odwiedziło 30 280 użytkowników. </a:t>
            </a:r>
          </a:p>
          <a:p>
            <a:r>
              <a:rPr lang="pl-PL" dirty="0" smtClean="0"/>
              <a:t>Filmy z akcji zostały obejrzane na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Tube</a:t>
            </a:r>
            <a:r>
              <a:rPr lang="pl-PL" dirty="0" smtClean="0"/>
              <a:t> ponad 20 000 razy.</a:t>
            </a:r>
          </a:p>
          <a:p>
            <a:pPr eaLnBrk="1" hangingPunct="1"/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/>
          <a:srcRect r="899"/>
          <a:stretch>
            <a:fillRect/>
          </a:stretch>
        </p:blipFill>
        <p:spPr bwMode="auto">
          <a:xfrm>
            <a:off x="4788024" y="1700808"/>
            <a:ext cx="4104456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4724856"/>
            <a:ext cx="36724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293096"/>
            <a:ext cx="4104456" cy="230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6B uzyskane rezultaty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sz="1800" dirty="0" smtClean="0"/>
              <a:t>W ciągu dwóch tygodni trwania akcji serwis </a:t>
            </a:r>
            <a:r>
              <a:rPr lang="pl-PL" sz="1800" dirty="0" err="1" smtClean="0"/>
              <a:t>hoopcola.pl</a:t>
            </a:r>
            <a:r>
              <a:rPr lang="pl-PL" sz="1800" dirty="0" smtClean="0"/>
              <a:t> odwiedziło 30 280 użytkowników. </a:t>
            </a:r>
          </a:p>
          <a:p>
            <a:r>
              <a:rPr lang="pl-PL" sz="1800" dirty="0" smtClean="0"/>
              <a:t>Filmy z akcji zostały obejrzane na </a:t>
            </a:r>
            <a:r>
              <a:rPr lang="pl-PL" sz="1800" dirty="0" err="1" smtClean="0"/>
              <a:t>You</a:t>
            </a:r>
            <a:r>
              <a:rPr lang="pl-PL" sz="1800" dirty="0" smtClean="0"/>
              <a:t> </a:t>
            </a:r>
            <a:r>
              <a:rPr lang="pl-PL" sz="1800" dirty="0" err="1" smtClean="0"/>
              <a:t>Tube</a:t>
            </a:r>
            <a:r>
              <a:rPr lang="pl-PL" sz="1800" dirty="0" smtClean="0"/>
              <a:t> ponad 20 000 razy.</a:t>
            </a:r>
          </a:p>
          <a:p>
            <a:r>
              <a:rPr lang="pl-PL" sz="1800" dirty="0" smtClean="0"/>
              <a:t>Dodatkowo, idea interaktywnego billboardu zwróciła uwagę mediów (wielokrotnie wzmianki w TV, prasie i radio), a idea „</a:t>
            </a:r>
            <a:r>
              <a:rPr lang="pl-PL" sz="1800" dirty="0" err="1" smtClean="0"/>
              <a:t>hooptymizmu</a:t>
            </a:r>
            <a:r>
              <a:rPr lang="pl-PL" sz="1800" dirty="0" smtClean="0"/>
              <a:t>” i otwartości – uwagę psychologów społecznych, którzy wielokrotnie wypowiadali się na temat otwartości i spontaniczności ludzkich zachowań w obecności „Okna”</a:t>
            </a:r>
          </a:p>
          <a:p>
            <a:endParaRPr lang="pl-PL" sz="1800" dirty="0" smtClean="0">
              <a:latin typeface="Arial" charset="0"/>
              <a:cs typeface="Arial" charset="0"/>
            </a:endParaRPr>
          </a:p>
          <a:p>
            <a:r>
              <a:rPr lang="pl-PL" sz="1800" dirty="0" smtClean="0">
                <a:latin typeface="Arial" charset="0"/>
                <a:cs typeface="Arial" charset="0"/>
              </a:rPr>
              <a:t>W czasie 2 tygodni trwania akcji przez stację Metro Świętokrzyska, przy której stało „Okno” przetoczyło się ponad 350 000 osób</a:t>
            </a:r>
          </a:p>
          <a:p>
            <a:r>
              <a:rPr lang="pl-PL" sz="1800" dirty="0" smtClean="0">
                <a:latin typeface="Arial" charset="0"/>
                <a:cs typeface="Arial" charset="0"/>
              </a:rPr>
              <a:t>Dane ZDM i </a:t>
            </a:r>
            <a:r>
              <a:rPr lang="pl-PL" sz="1800" dirty="0" err="1" smtClean="0">
                <a:latin typeface="Arial" charset="0"/>
                <a:cs typeface="Arial" charset="0"/>
              </a:rPr>
              <a:t>VideoBillboard</a:t>
            </a:r>
            <a:r>
              <a:rPr lang="pl-PL" sz="1800" dirty="0" smtClean="0">
                <a:latin typeface="Arial" charset="0"/>
                <a:cs typeface="Arial" charset="0"/>
              </a:rPr>
              <a:t> szacują, że na skrzyżowaniu Marszałkowska Świętokrzyska  przekaz dociera dziennie do ok. 600 000 osób</a:t>
            </a:r>
          </a:p>
        </p:txBody>
      </p:sp>
      <p:pic>
        <p:nvPicPr>
          <p:cNvPr id="27652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1A tło projektu</a:t>
            </a:r>
            <a:endParaRPr lang="pl-PL" sz="28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980728"/>
            <a:ext cx="5508104" cy="306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509120"/>
            <a:ext cx="447169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rostokąt 7"/>
          <p:cNvSpPr/>
          <p:nvPr/>
        </p:nvSpPr>
        <p:spPr>
          <a:xfrm>
            <a:off x="827584" y="4293096"/>
            <a:ext cx="4968552" cy="20882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ole tekstowe 10"/>
          <p:cNvSpPr txBox="1"/>
          <p:nvPr/>
        </p:nvSpPr>
        <p:spPr>
          <a:xfrm>
            <a:off x="611560" y="19888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Konkurs </a:t>
            </a:r>
          </a:p>
          <a:p>
            <a:r>
              <a:rPr lang="pl-PL" dirty="0" smtClean="0"/>
              <a:t>„Wielkie </a:t>
            </a:r>
            <a:r>
              <a:rPr lang="pl-PL" dirty="0" err="1" smtClean="0"/>
              <a:t>OOtwarcie</a:t>
            </a:r>
            <a:r>
              <a:rPr lang="pl-PL" dirty="0" smtClean="0"/>
              <a:t> </a:t>
            </a:r>
          </a:p>
          <a:p>
            <a:r>
              <a:rPr lang="pl-PL" dirty="0" smtClean="0"/>
              <a:t>czego chcesz”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1B tło projektu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dirty="0" smtClean="0"/>
              <a:t>W roku 2009 marka Hoop Cola wprowadziła nową platformę komunikacyjną, promującą ideę otwartości. W 2010 roku symbolem marki stały się Okulary </a:t>
            </a:r>
            <a:r>
              <a:rPr lang="pl-PL" dirty="0" err="1" smtClean="0"/>
              <a:t>OOtwartości</a:t>
            </a:r>
            <a:r>
              <a:rPr lang="pl-PL" dirty="0" smtClean="0"/>
              <a:t> i piosenka „Spróbuj się otworzyć”. Jako wsparcie tych działań w </a:t>
            </a:r>
            <a:r>
              <a:rPr lang="pl-PL" dirty="0" err="1" smtClean="0"/>
              <a:t>internecie</a:t>
            </a:r>
            <a:r>
              <a:rPr lang="pl-PL" dirty="0" smtClean="0"/>
              <a:t> Agencja  zorganizowała dla marki konkurs „Wielkie OOtwarcie czego chcesz”. </a:t>
            </a:r>
          </a:p>
          <a:p>
            <a:r>
              <a:rPr lang="pl-PL" dirty="0" smtClean="0"/>
              <a:t>Użytkownicy na stronie </a:t>
            </a:r>
            <a:r>
              <a:rPr lang="pl-PL" dirty="0" err="1" smtClean="0"/>
              <a:t>hoopcola.pl</a:t>
            </a:r>
            <a:r>
              <a:rPr lang="pl-PL" dirty="0" smtClean="0"/>
              <a:t> zgłaszali swoje propozycje: co lub kogo chcieliby otworzyć. Nagrodą w konkursie była pomoc w realizacji zwycięskiego otwarcia. Wygrała użytkowniczka, która zaproponowała otwarcie „Okna na Hooptymistyczny Świat”</a:t>
            </a:r>
          </a:p>
          <a:p>
            <a:endParaRPr lang="pl-PL" dirty="0" smtClean="0">
              <a:latin typeface="Arial" charset="0"/>
              <a:cs typeface="Arial" charset="0"/>
            </a:endParaRPr>
          </a:p>
          <a:p>
            <a:r>
              <a:rPr lang="pl-PL" dirty="0" smtClean="0">
                <a:latin typeface="Arial" charset="0"/>
                <a:cs typeface="Arial" charset="0"/>
              </a:rPr>
              <a:t>Zgodnie z obietnicą, zorganizowaliśmy Wielkie OOtwarcie, tak aby było nagrodą  i nobilitacją dla zwycięzcy, ale jednocześnie idealnie pasowało do strategii Klienta i realizowało jego cele </a:t>
            </a:r>
            <a:r>
              <a:rPr lang="pl-PL" dirty="0" smtClean="0">
                <a:latin typeface="Arial" charset="0"/>
                <a:cs typeface="Arial" charset="0"/>
              </a:rPr>
              <a:t>marketingowe.</a:t>
            </a:r>
            <a:endParaRPr lang="pl-PL" dirty="0" smtClean="0">
              <a:latin typeface="Arial" charset="0"/>
              <a:cs typeface="Arial" charset="0"/>
            </a:endParaRPr>
          </a:p>
          <a:p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2A Grupa docelowa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email"/>
          <a:srcRect b="1887"/>
          <a:stretch>
            <a:fillRect/>
          </a:stretch>
        </p:blipFill>
        <p:spPr bwMode="auto">
          <a:xfrm>
            <a:off x="251520" y="1988839"/>
            <a:ext cx="5544616" cy="399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79" y="1268760"/>
            <a:ext cx="342202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trzałka w prawo 9"/>
          <p:cNvSpPr/>
          <p:nvPr/>
        </p:nvSpPr>
        <p:spPr>
          <a:xfrm rot="19634570">
            <a:off x="3105633" y="3605638"/>
            <a:ext cx="2289585" cy="5760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4653136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Otwieramy Okno </a:t>
            </a:r>
          </a:p>
          <a:p>
            <a:r>
              <a:rPr lang="pl-PL" dirty="0" smtClean="0"/>
              <a:t>na </a:t>
            </a:r>
            <a:r>
              <a:rPr lang="pl-PL" dirty="0" err="1" smtClean="0"/>
              <a:t>Hooptymistyczny</a:t>
            </a:r>
            <a:r>
              <a:rPr lang="pl-PL" dirty="0" smtClean="0"/>
              <a:t> Świat</a:t>
            </a:r>
          </a:p>
          <a:p>
            <a:r>
              <a:rPr lang="pl-PL" dirty="0" smtClean="0"/>
              <a:t>w Warszawie!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2B grupa docelowa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Ponieważ Hoop Cola swój przekaz kieruje do młodych i aktywnych – 15-39 lat – mieszkańców miast, Agencja uznała, że idealnym miejscem na otwarcie okna na Hooptymistyczny świat będzie Warszawa…</a:t>
            </a:r>
          </a:p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…a konkretnie jedno z jej najruchliwszych skrzyżowań: skrzyżowanie ul Marszałkowskiej ze Świętokrzyską</a:t>
            </a:r>
          </a:p>
        </p:txBody>
      </p:sp>
      <p:pic>
        <p:nvPicPr>
          <p:cNvPr id="19460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3A </a:t>
            </a:r>
            <a:r>
              <a:rPr lang="pl-PL" sz="2800" dirty="0" smtClean="0">
                <a:latin typeface="Arial" charset="0"/>
                <a:cs typeface="Arial" charset="0"/>
              </a:rPr>
              <a:t>innowacyjność strategii w mediach - </a:t>
            </a:r>
            <a:r>
              <a:rPr lang="pl-PL" sz="2800" dirty="0" err="1" smtClean="0">
                <a:latin typeface="Arial" charset="0"/>
                <a:cs typeface="Arial" charset="0"/>
              </a:rPr>
              <a:t>ambient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051" name="Picture 3" descr="R:\4\8\6\3\grafika\dokumentacja\zdjecia\IMG_4467.JPG"/>
          <p:cNvPicPr>
            <a:picLocks noChangeAspect="1" noChangeArrowheads="1"/>
          </p:cNvPicPr>
          <p:nvPr/>
        </p:nvPicPr>
        <p:blipFill>
          <a:blip r:embed="rId3" cstate="print"/>
          <a:srcRect l="12871" b="9901"/>
          <a:stretch>
            <a:fillRect/>
          </a:stretch>
        </p:blipFill>
        <p:spPr bwMode="auto">
          <a:xfrm>
            <a:off x="251520" y="2492896"/>
            <a:ext cx="396915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Users\bkapka\Pictures\Okn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052736"/>
            <a:ext cx="6264696" cy="417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5301208"/>
            <a:ext cx="2160240" cy="1446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66891" y="5301208"/>
            <a:ext cx="2448272" cy="143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554801" y="5301208"/>
            <a:ext cx="233767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3B </a:t>
            </a:r>
            <a:r>
              <a:rPr lang="pl-PL" sz="2800" dirty="0" smtClean="0">
                <a:latin typeface="Arial" charset="0"/>
                <a:cs typeface="Arial" charset="0"/>
              </a:rPr>
              <a:t>innowacyjność strategii w mediach - </a:t>
            </a:r>
            <a:r>
              <a:rPr lang="pl-PL" sz="2800" dirty="0" err="1" smtClean="0">
                <a:latin typeface="Arial" charset="0"/>
                <a:cs typeface="Arial" charset="0"/>
              </a:rPr>
              <a:t>ambient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dirty="0" smtClean="0"/>
              <a:t>Okno na Hooptymistyczny Świat to pierwszy w Polsce interaktywny video billboard</a:t>
            </a:r>
          </a:p>
          <a:p>
            <a:r>
              <a:rPr lang="pl-PL" dirty="0" smtClean="0"/>
              <a:t>Dzięki kamerze oraz oprogramowaniu analizującemu obraz w czasie rzeczywistym billboard pokazywał „odbicie” prawdziwej rzeczywistości w wersji „</a:t>
            </a:r>
            <a:r>
              <a:rPr lang="pl-PL" dirty="0" err="1" smtClean="0"/>
              <a:t>hooptymistycznej</a:t>
            </a:r>
            <a:r>
              <a:rPr lang="pl-PL" dirty="0" smtClean="0"/>
              <a:t>”, wzbogaconej o elementy graficzne i animacje, które reagowały na obecność i ruch przechodniów.</a:t>
            </a:r>
          </a:p>
          <a:p>
            <a:r>
              <a:rPr lang="pl-PL" dirty="0" smtClean="0"/>
              <a:t>Osoby stojące przed billboardem widziały siebie w otoczeniu dodanych przez oprogramowanie billboardu animacji – elementów </a:t>
            </a:r>
            <a:r>
              <a:rPr lang="pl-PL" dirty="0" err="1" smtClean="0"/>
              <a:t>hooptymistycznego</a:t>
            </a:r>
            <a:r>
              <a:rPr lang="pl-PL" dirty="0" smtClean="0"/>
              <a:t> świata. Ruch osób przed billboardem wpływał na kształt i zachowanie animacji. Oprogramowanie rozpoznawało także owal twarzy, co umożliwiało „zakładanie” oglądającym billboard przechodniom OOkularów Otwartości.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pic>
        <p:nvPicPr>
          <p:cNvPr id="23556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4A</a:t>
            </a:r>
            <a:r>
              <a:rPr lang="pl-PL" sz="3600" dirty="0" smtClean="0">
                <a:latin typeface="Arial" charset="0"/>
                <a:cs typeface="Arial" charset="0"/>
              </a:rPr>
              <a:t> </a:t>
            </a:r>
            <a:r>
              <a:rPr lang="pl-PL" sz="2400" dirty="0" smtClean="0">
                <a:latin typeface="Arial" charset="0"/>
                <a:cs typeface="Arial" charset="0"/>
              </a:rPr>
              <a:t>innowacyjność strategii w mediach – </a:t>
            </a:r>
            <a:r>
              <a:rPr lang="pl-PL" sz="2400" dirty="0" err="1" smtClean="0">
                <a:latin typeface="Arial" charset="0"/>
                <a:cs typeface="Arial" charset="0"/>
              </a:rPr>
              <a:t>online</a:t>
            </a:r>
            <a:r>
              <a:rPr lang="pl-PL" sz="2400" dirty="0" smtClean="0">
                <a:latin typeface="Arial" charset="0"/>
                <a:cs typeface="Arial" charset="0"/>
              </a:rPr>
              <a:t>/mobile</a:t>
            </a:r>
            <a:endParaRPr lang="pl-PL" sz="36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902" r="6665" b="24780"/>
          <a:stretch>
            <a:fillRect/>
          </a:stretch>
        </p:blipFill>
        <p:spPr bwMode="auto">
          <a:xfrm>
            <a:off x="-1" y="980728"/>
            <a:ext cx="8121805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1482" y="4293096"/>
            <a:ext cx="461251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581128"/>
            <a:ext cx="3600400" cy="212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latin typeface="Arial" charset="0"/>
                <a:cs typeface="Arial" charset="0"/>
              </a:rPr>
              <a:t>4B </a:t>
            </a:r>
            <a:r>
              <a:rPr lang="pl-PL" sz="2400" dirty="0" smtClean="0">
                <a:latin typeface="Arial" charset="0"/>
                <a:cs typeface="Arial" charset="0"/>
              </a:rPr>
              <a:t>innowacyjność strategii w mediach – </a:t>
            </a:r>
            <a:r>
              <a:rPr lang="pl-PL" sz="2400" dirty="0" err="1" smtClean="0">
                <a:latin typeface="Arial" charset="0"/>
                <a:cs typeface="Arial" charset="0"/>
              </a:rPr>
              <a:t>online</a:t>
            </a:r>
            <a:r>
              <a:rPr lang="pl-PL" sz="2400" dirty="0" smtClean="0">
                <a:latin typeface="Arial" charset="0"/>
                <a:cs typeface="Arial" charset="0"/>
              </a:rPr>
              <a:t>/mobile</a:t>
            </a:r>
            <a:endParaRPr lang="pl-PL" dirty="0" smtClean="0">
              <a:latin typeface="Arial" charset="0"/>
              <a:cs typeface="Arial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r>
              <a:rPr lang="pl-PL" dirty="0" smtClean="0"/>
              <a:t>Oprócz okna w mieście, Agencja stworzyła także okno w sieci. Na stronie </a:t>
            </a:r>
            <a:r>
              <a:rPr lang="pl-PL" dirty="0" err="1" smtClean="0"/>
              <a:t>hoopcola.pl</a:t>
            </a:r>
            <a:r>
              <a:rPr lang="pl-PL" dirty="0" smtClean="0"/>
              <a:t> można było przez całą dobę oglądać to, co wyświetla się na billboardzie.</a:t>
            </a:r>
          </a:p>
          <a:p>
            <a:r>
              <a:rPr lang="pl-PL" dirty="0" smtClean="0"/>
              <a:t>Dodatkowo użytkownicy bawiący się pod billboardem mogli wysłać SMS na specjalnie przygotowany numer. Wysyłka SMS powodowała rozpoczęcie nagrywania 30-sekundowego filmu z tego, co się dzieje pod billboardem. </a:t>
            </a:r>
          </a:p>
          <a:p>
            <a:r>
              <a:rPr lang="pl-PL" dirty="0" smtClean="0"/>
              <a:t>Każdy użytkownik, który nagrał swój film, a następnie wszedł na stronę </a:t>
            </a:r>
            <a:r>
              <a:rPr lang="pl-PL" dirty="0" err="1" smtClean="0"/>
              <a:t>hoopcola.pl</a:t>
            </a:r>
            <a:r>
              <a:rPr lang="pl-PL" dirty="0" smtClean="0"/>
              <a:t> i wpisał kod z </a:t>
            </a:r>
            <a:r>
              <a:rPr lang="pl-PL" dirty="0" err="1" smtClean="0"/>
              <a:t>SMS-a</a:t>
            </a:r>
            <a:r>
              <a:rPr lang="pl-PL" dirty="0" smtClean="0"/>
              <a:t> zwrotnego, mógł umieścić swój film w publicznej galerii na serwisie. </a:t>
            </a:r>
          </a:p>
          <a:p>
            <a:endParaRPr lang="pl-PL" dirty="0" smtClean="0"/>
          </a:p>
        </p:txBody>
      </p:sp>
      <p:pic>
        <p:nvPicPr>
          <p:cNvPr id="23556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980728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Z:\SAR\Media Trendy\Media Trendy 2011\Kampania\pasek media trendy_szar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98072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ca6bf3abc8c515d48857a5c5328843bb275e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625</Words>
  <Application>Microsoft Office PowerPoint</Application>
  <PresentationFormat>Pokaz na ekranie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Okno na Hooptymistyczny świat</vt:lpstr>
      <vt:lpstr>1A tło projektu</vt:lpstr>
      <vt:lpstr>1B tło projektu</vt:lpstr>
      <vt:lpstr>2A Grupa docelowa</vt:lpstr>
      <vt:lpstr>2B grupa docelowa</vt:lpstr>
      <vt:lpstr>3A innowacyjność strategii w mediach - ambient</vt:lpstr>
      <vt:lpstr>3B innowacyjność strategii w mediach - ambient</vt:lpstr>
      <vt:lpstr>4A innowacyjność strategii w mediach – online/mobile</vt:lpstr>
      <vt:lpstr>4B innowacyjność strategii w mediach – online/mobile</vt:lpstr>
      <vt:lpstr>5A innowacyjność strategii w mediach – social media/kampania online</vt:lpstr>
      <vt:lpstr>5B innowacyjność strategii w mediach – social media/kampania online</vt:lpstr>
      <vt:lpstr>6A uzyskane rezultaty</vt:lpstr>
      <vt:lpstr>6B uzyskane rezultaty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Agata Wiewióra</dc:creator>
  <cp:lastModifiedBy>bkapka</cp:lastModifiedBy>
  <cp:revision>47</cp:revision>
  <dcterms:created xsi:type="dcterms:W3CDTF">2010-09-27T08:57:01Z</dcterms:created>
  <dcterms:modified xsi:type="dcterms:W3CDTF">2011-02-11T15:29:26Z</dcterms:modified>
</cp:coreProperties>
</file>