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3" r:id="rId4"/>
    <p:sldId id="269" r:id="rId5"/>
    <p:sldId id="270" r:id="rId6"/>
    <p:sldId id="259" r:id="rId7"/>
    <p:sldId id="265" r:id="rId8"/>
    <p:sldId id="260" r:id="rId9"/>
    <p:sldId id="266" r:id="rId10"/>
    <p:sldId id="262" r:id="rId11"/>
    <p:sldId id="268" r:id="rId12"/>
  </p:sldIdLst>
  <p:sldSz cx="9144000" cy="6858000" type="screen4x3"/>
  <p:notesSz cx="6858000" cy="9144000"/>
  <p:custDataLst>
    <p:tags r:id="rId14"/>
  </p:custData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60" y="-108"/>
      </p:cViewPr>
      <p:guideLst>
        <p:guide orient="horz" pos="2160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E90EDC-9AA1-4B6E-87FC-99C7A107CB05}" type="datetimeFigureOut">
              <a:rPr lang="pl-PL"/>
              <a:pPr>
                <a:defRPr/>
              </a:pPr>
              <a:t>2011-02-18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A1B48C-9B00-4D44-BA16-B4DA1FE4F0E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39120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key visual\MT2011_vis_poziom_0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52475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27784" y="3429000"/>
            <a:ext cx="6516216" cy="1470025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494116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V:\Klienci\polmozbyt\2011\Media Trendy\36.6_PiszMówDobowy\Materiały\piszmow_popiersi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000750"/>
            <a:ext cx="1219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4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4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4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4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4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4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4pPr>
            <a:lvl5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5pPr>
            <a:lvl6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6pPr>
            <a:lvl7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Z:\SAR\Media Trendy\Media Trendy 2011\Kampania\pasek media trendy_szar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>
            <a:lvl1pPr algn="l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>
            <a:lvl1pPr eaLnBrk="1" hangingPunct="1">
              <a:buFontTx/>
              <a:buBlip>
                <a:blip r:embed="rId3"/>
              </a:buBlip>
              <a:defRPr sz="2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>
                <a:latin typeface="Arial" pitchFamily="34" charset="0"/>
                <a:cs typeface="Arial" pitchFamily="34" charset="0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</a:lstStyle>
          <a:p>
            <a:endParaRPr lang="pl-PL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2D9220-D064-4FB3-85C4-9D54061A6606}" type="datetimeFigureOut">
              <a:rPr lang="pl-PL"/>
              <a:pPr>
                <a:defRPr/>
              </a:pPr>
              <a:t>2011-02-18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E0DCE6-4769-48E3-95F6-A81E6DD45DA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ctrTitle"/>
          </p:nvPr>
        </p:nvSpPr>
        <p:spPr>
          <a:xfrm>
            <a:off x="1835150" y="3573463"/>
            <a:ext cx="6516688" cy="1470025"/>
          </a:xfrm>
        </p:spPr>
        <p:txBody>
          <a:bodyPr/>
          <a:lstStyle/>
          <a:p>
            <a:pPr algn="ctr" eaLnBrk="1" hangingPunct="1"/>
            <a:r>
              <a:rPr lang="pl-PL" smtClean="0">
                <a:latin typeface="Arial" charset="0"/>
                <a:cs typeface="Arial" charset="0"/>
              </a:rPr>
              <a:t>PiszMów Dobowy</a:t>
            </a:r>
            <a:br>
              <a:rPr lang="pl-PL" smtClean="0">
                <a:latin typeface="Arial" charset="0"/>
                <a:cs typeface="Arial" charset="0"/>
              </a:rPr>
            </a:br>
            <a:r>
              <a:rPr lang="pl-PL" sz="2400" smtClean="0">
                <a:latin typeface="Arial" charset="0"/>
                <a:cs typeface="Arial" charset="0"/>
              </a:rPr>
              <a:t>Zabawa bez limitu</a:t>
            </a:r>
            <a:endParaRPr lang="pl-PL" smtClean="0">
              <a:latin typeface="Arial" charset="0"/>
              <a:cs typeface="Arial" charset="0"/>
            </a:endParaRPr>
          </a:p>
        </p:txBody>
      </p:sp>
      <p:sp>
        <p:nvSpPr>
          <p:cNvPr id="15363" name="Podtytuł 2"/>
          <p:cNvSpPr>
            <a:spLocks noGrp="1"/>
          </p:cNvSpPr>
          <p:nvPr>
            <p:ph type="subTitle" idx="1"/>
          </p:nvPr>
        </p:nvSpPr>
        <p:spPr>
          <a:xfrm>
            <a:off x="2660650" y="5140325"/>
            <a:ext cx="6400800" cy="1752600"/>
          </a:xfrm>
        </p:spPr>
        <p:txBody>
          <a:bodyPr/>
          <a:lstStyle/>
          <a:p>
            <a:pPr eaLnBrk="1" hangingPunct="1"/>
            <a:r>
              <a:rPr lang="pl-PL" sz="2800" smtClean="0">
                <a:latin typeface="Arial" charset="0"/>
                <a:cs typeface="Arial" charset="0"/>
              </a:rPr>
              <a:t>Innowacyjne wykorzystanie Internetu </a:t>
            </a:r>
          </a:p>
          <a:p>
            <a:pPr eaLnBrk="1" hangingPunct="1"/>
            <a:r>
              <a:rPr lang="pl-PL" sz="2800" smtClean="0">
                <a:latin typeface="Arial" charset="0"/>
                <a:cs typeface="Arial" charset="0"/>
              </a:rPr>
              <a:t>i mediów interaktywnych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V:\Klienci\polmozbyt\2011\Media Trendy\36.6_PiszMówDobowy\Nadesłane prace\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5A Co osiągnęliśmy    ?</a:t>
            </a:r>
          </a:p>
        </p:txBody>
      </p:sp>
      <p:sp>
        <p:nvSpPr>
          <p:cNvPr id="26628" name="pole tekstowe 6"/>
          <p:cNvSpPr txBox="1">
            <a:spLocks noChangeArrowheads="1"/>
          </p:cNvSpPr>
          <p:nvPr/>
        </p:nvSpPr>
        <p:spPr bwMode="auto">
          <a:xfrm>
            <a:off x="971600" y="6011996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Ponad </a:t>
            </a:r>
            <a:r>
              <a:rPr lang="pl-PL" b="1" dirty="0" smtClean="0">
                <a:solidFill>
                  <a:schemeClr val="bg1"/>
                </a:solidFill>
              </a:rPr>
              <a:t>260 000 </a:t>
            </a:r>
            <a:r>
              <a:rPr lang="pl-PL" b="1" dirty="0">
                <a:solidFill>
                  <a:srgbClr val="00B050"/>
                </a:solidFill>
              </a:rPr>
              <a:t>osób odwiedziło </a:t>
            </a:r>
            <a:r>
              <a:rPr lang="pl-PL" b="1" dirty="0" smtClean="0">
                <a:solidFill>
                  <a:srgbClr val="00B050"/>
                </a:solidFill>
              </a:rPr>
              <a:t>stronę konkursową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71600" y="6372036"/>
            <a:ext cx="705643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rgbClr val="00B050"/>
                </a:solidFill>
              </a:rPr>
              <a:t>Ponad </a:t>
            </a:r>
            <a:r>
              <a:rPr lang="pl-PL" b="1" dirty="0" smtClean="0">
                <a:solidFill>
                  <a:schemeClr val="bg1"/>
                </a:solidFill>
              </a:rPr>
              <a:t>50 000 </a:t>
            </a:r>
            <a:r>
              <a:rPr lang="pl-PL" b="1" dirty="0">
                <a:solidFill>
                  <a:srgbClr val="00B050"/>
                </a:solidFill>
              </a:rPr>
              <a:t>ustawionych opisów graficznych</a:t>
            </a:r>
            <a:endParaRPr lang="pl-PL" b="1" kern="0" dirty="0">
              <a:solidFill>
                <a:srgbClr val="00B050"/>
              </a:solidFill>
            </a:endParaRPr>
          </a:p>
        </p:txBody>
      </p:sp>
      <p:sp>
        <p:nvSpPr>
          <p:cNvPr id="26631" name="pole tekstowe 16"/>
          <p:cNvSpPr txBox="1">
            <a:spLocks noChangeArrowheads="1"/>
          </p:cNvSpPr>
          <p:nvPr/>
        </p:nvSpPr>
        <p:spPr bwMode="auto">
          <a:xfrm>
            <a:off x="971600" y="3717032"/>
            <a:ext cx="705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20 000 </a:t>
            </a:r>
            <a:r>
              <a:rPr lang="pl-PL" b="1" dirty="0">
                <a:solidFill>
                  <a:srgbClr val="00B050"/>
                </a:solidFill>
              </a:rPr>
              <a:t>osób wzięło </a:t>
            </a:r>
            <a:r>
              <a:rPr lang="pl-PL" b="1" dirty="0" smtClean="0">
                <a:solidFill>
                  <a:srgbClr val="00B050"/>
                </a:solidFill>
              </a:rPr>
              <a:t>aktywnie udział </a:t>
            </a:r>
            <a:r>
              <a:rPr lang="pl-PL" b="1" dirty="0">
                <a:solidFill>
                  <a:srgbClr val="00B050"/>
                </a:solidFill>
              </a:rPr>
              <a:t>w </a:t>
            </a:r>
            <a:r>
              <a:rPr lang="pl-PL" b="1" dirty="0" smtClean="0">
                <a:solidFill>
                  <a:srgbClr val="00B050"/>
                </a:solidFill>
              </a:rPr>
              <a:t>zabawie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26632" name="pole tekstowe 19"/>
          <p:cNvSpPr txBox="1">
            <a:spLocks noChangeArrowheads="1"/>
          </p:cNvSpPr>
          <p:nvPr/>
        </p:nvSpPr>
        <p:spPr bwMode="auto">
          <a:xfrm>
            <a:off x="971600" y="5651956"/>
            <a:ext cx="705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Ponad </a:t>
            </a:r>
            <a:r>
              <a:rPr lang="pl-PL" b="1" dirty="0" smtClean="0">
                <a:solidFill>
                  <a:schemeClr val="bg1"/>
                </a:solidFill>
              </a:rPr>
              <a:t>190 000 </a:t>
            </a:r>
            <a:r>
              <a:rPr lang="pl-PL" b="1" dirty="0">
                <a:solidFill>
                  <a:srgbClr val="00B050"/>
                </a:solidFill>
              </a:rPr>
              <a:t>osób </a:t>
            </a:r>
            <a:r>
              <a:rPr lang="pl-PL" b="1" dirty="0" smtClean="0">
                <a:solidFill>
                  <a:srgbClr val="00B050"/>
                </a:solidFill>
              </a:rPr>
              <a:t>rozmawiało z </a:t>
            </a:r>
            <a:r>
              <a:rPr lang="pl-PL" b="1" dirty="0" err="1" smtClean="0">
                <a:solidFill>
                  <a:srgbClr val="00B050"/>
                </a:solidFill>
              </a:rPr>
              <a:t>BOTem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9" name="pole tekstowe 19"/>
          <p:cNvSpPr txBox="1">
            <a:spLocks noChangeArrowheads="1"/>
          </p:cNvSpPr>
          <p:nvPr/>
        </p:nvSpPr>
        <p:spPr bwMode="auto">
          <a:xfrm>
            <a:off x="971600" y="4654877"/>
            <a:ext cx="77768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Ponad </a:t>
            </a:r>
            <a:r>
              <a:rPr lang="pl-PL" b="1" dirty="0" smtClean="0">
                <a:solidFill>
                  <a:schemeClr val="bg1"/>
                </a:solidFill>
              </a:rPr>
              <a:t>5 milionów </a:t>
            </a:r>
            <a:r>
              <a:rPr lang="pl-PL" b="1" dirty="0" smtClean="0">
                <a:solidFill>
                  <a:srgbClr val="00B050"/>
                </a:solidFill>
              </a:rPr>
              <a:t>użytkowników Gadu-Gadu miało kontakt z głównym komunikatem reklamowym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10" name="pole tekstowe 16"/>
          <p:cNvSpPr txBox="1">
            <a:spLocks noChangeArrowheads="1"/>
          </p:cNvSpPr>
          <p:nvPr/>
        </p:nvSpPr>
        <p:spPr bwMode="auto">
          <a:xfrm>
            <a:off x="971600" y="5291916"/>
            <a:ext cx="7056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25 000 </a:t>
            </a:r>
            <a:r>
              <a:rPr lang="pl-PL" b="1" dirty="0">
                <a:solidFill>
                  <a:srgbClr val="00B050"/>
                </a:solidFill>
              </a:rPr>
              <a:t>osób </a:t>
            </a:r>
            <a:r>
              <a:rPr lang="pl-PL" b="1" dirty="0" smtClean="0">
                <a:solidFill>
                  <a:srgbClr val="00B050"/>
                </a:solidFill>
              </a:rPr>
              <a:t>śledziło rozgrywki na </a:t>
            </a:r>
            <a:r>
              <a:rPr lang="pl-PL" b="1" dirty="0" err="1" smtClean="0">
                <a:solidFill>
                  <a:srgbClr val="00B050"/>
                </a:solidFill>
              </a:rPr>
              <a:t>Facebooku</a:t>
            </a:r>
            <a:endParaRPr lang="pl-PL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5B Co osiągnęliśmy?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r>
              <a:rPr lang="pl-PL" dirty="0" err="1" smtClean="0">
                <a:latin typeface="Arial" charset="0"/>
                <a:cs typeface="Arial" charset="0"/>
              </a:rPr>
              <a:t>Branding</a:t>
            </a:r>
            <a:r>
              <a:rPr lang="pl-PL" dirty="0" smtClean="0">
                <a:latin typeface="Arial" charset="0"/>
                <a:cs typeface="Arial" charset="0"/>
              </a:rPr>
              <a:t> nowych funkcjonalności takich jak BOT, gra czy opisy graficzne oraz elementów promocyjnych kampanii zapewnił dużą rozpoznawalność marki 36.6 oraz jej nowego bohatera.</a:t>
            </a:r>
          </a:p>
          <a:p>
            <a:endParaRPr lang="pl-PL" dirty="0" smtClean="0">
              <a:latin typeface="Arial" charset="0"/>
              <a:cs typeface="Arial" charset="0"/>
            </a:endParaRPr>
          </a:p>
          <a:p>
            <a:r>
              <a:rPr lang="pl-PL" dirty="0" smtClean="0"/>
              <a:t>20 000 osób wzięło aktywnie udział w zabawie.</a:t>
            </a:r>
          </a:p>
          <a:p>
            <a:r>
              <a:rPr lang="pl-PL" dirty="0" smtClean="0"/>
              <a:t>Ponad 5 milionów użytkowników Gadu-Gadu miało kontakt z głównym komunikatem reklamowym.</a:t>
            </a:r>
          </a:p>
          <a:p>
            <a:r>
              <a:rPr lang="pl-PL" dirty="0" smtClean="0"/>
              <a:t>25 000 osób śledziło rozgrywki na </a:t>
            </a:r>
            <a:r>
              <a:rPr lang="pl-PL" dirty="0" err="1" smtClean="0"/>
              <a:t>Facebooku</a:t>
            </a:r>
            <a:r>
              <a:rPr lang="pl-PL" dirty="0" smtClean="0"/>
              <a:t>.</a:t>
            </a:r>
          </a:p>
          <a:p>
            <a:r>
              <a:rPr lang="pl-PL" dirty="0" smtClean="0"/>
              <a:t>Ponad 190 000 osób rozmawiało z </a:t>
            </a:r>
            <a:r>
              <a:rPr lang="pl-PL" dirty="0" err="1" smtClean="0"/>
              <a:t>BOTem</a:t>
            </a:r>
            <a:r>
              <a:rPr lang="pl-PL" dirty="0" smtClean="0"/>
              <a:t>.</a:t>
            </a:r>
          </a:p>
          <a:p>
            <a:r>
              <a:rPr lang="pl-PL" dirty="0" smtClean="0"/>
              <a:t>Ponad 260 000 osób odwiedziło stronę konkursową.</a:t>
            </a:r>
          </a:p>
          <a:p>
            <a:r>
              <a:rPr lang="pl-PL" dirty="0" smtClean="0"/>
              <a:t>Ponad 50 000 ustawionych opisów graficznych.</a:t>
            </a:r>
            <a:endParaRPr lang="pl-PL" kern="0" dirty="0" smtClean="0"/>
          </a:p>
        </p:txBody>
      </p:sp>
      <p:pic>
        <p:nvPicPr>
          <p:cNvPr id="27652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V:\Klienci\polmozbyt\Internet\2011\Formatki\Materiały Polkomtela\36i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72816"/>
            <a:ext cx="300037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 l="13689" t="5794" r="10402" b="8472"/>
          <a:stretch>
            <a:fillRect/>
          </a:stretch>
        </p:blipFill>
        <p:spPr bwMode="auto">
          <a:xfrm>
            <a:off x="179388" y="3860800"/>
            <a:ext cx="23018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3588" y="4076700"/>
            <a:ext cx="27813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http://www.onetechnologies.com/images/refre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868863"/>
            <a:ext cx="10795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Grupa 14"/>
          <p:cNvGrpSpPr>
            <a:grpSpLocks/>
          </p:cNvGrpSpPr>
          <p:nvPr/>
        </p:nvGrpSpPr>
        <p:grpSpPr bwMode="auto">
          <a:xfrm>
            <a:off x="6227763" y="3892987"/>
            <a:ext cx="2592709" cy="412301"/>
            <a:chOff x="6228185" y="3881129"/>
            <a:chExt cx="2592967" cy="412220"/>
          </a:xfrm>
        </p:grpSpPr>
        <p:pic>
          <p:nvPicPr>
            <p:cNvPr id="16398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5" y="3927728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9" name="pole tekstowe 13"/>
            <p:cNvSpPr txBox="1">
              <a:spLocks noChangeArrowheads="1"/>
            </p:cNvSpPr>
            <p:nvPr/>
          </p:nvSpPr>
          <p:spPr bwMode="auto">
            <a:xfrm>
              <a:off x="6876256" y="3881129"/>
              <a:ext cx="1944896" cy="36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dirty="0" smtClean="0">
                  <a:cs typeface="Arial" charset="0"/>
                </a:rPr>
                <a:t>Benefit oferty</a:t>
              </a:r>
            </a:p>
          </p:txBody>
        </p:sp>
      </p:grpSp>
      <p:grpSp>
        <p:nvGrpSpPr>
          <p:cNvPr id="16391" name="Grupa 15"/>
          <p:cNvGrpSpPr>
            <a:grpSpLocks/>
          </p:cNvGrpSpPr>
          <p:nvPr/>
        </p:nvGrpSpPr>
        <p:grpSpPr bwMode="auto">
          <a:xfrm>
            <a:off x="6227763" y="2996951"/>
            <a:ext cx="2232025" cy="427039"/>
            <a:chOff x="6228185" y="1637946"/>
            <a:chExt cx="2232248" cy="427758"/>
          </a:xfrm>
        </p:grpSpPr>
        <p:pic>
          <p:nvPicPr>
            <p:cNvPr id="16396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5" y="1700083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pole tekstowe 17"/>
            <p:cNvSpPr txBox="1">
              <a:spLocks noChangeArrowheads="1"/>
            </p:cNvSpPr>
            <p:nvPr/>
          </p:nvSpPr>
          <p:spPr bwMode="auto">
            <a:xfrm>
              <a:off x="6876257" y="1637946"/>
              <a:ext cx="1584176" cy="369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>
                  <a:cs typeface="Arial" charset="0"/>
                </a:rPr>
                <a:t>Nowa taryfa</a:t>
              </a:r>
            </a:p>
          </p:txBody>
        </p:sp>
      </p:grpSp>
      <p:grpSp>
        <p:nvGrpSpPr>
          <p:cNvPr id="16392" name="Grupa 18"/>
          <p:cNvGrpSpPr>
            <a:grpSpLocks/>
          </p:cNvGrpSpPr>
          <p:nvPr/>
        </p:nvGrpSpPr>
        <p:grpSpPr bwMode="auto">
          <a:xfrm>
            <a:off x="6227762" y="2092786"/>
            <a:ext cx="2520702" cy="405805"/>
            <a:chOff x="6228185" y="-498412"/>
            <a:chExt cx="2520953" cy="405725"/>
          </a:xfrm>
        </p:grpSpPr>
        <p:pic>
          <p:nvPicPr>
            <p:cNvPr id="16394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5" y="-458308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pole tekstowe 20"/>
            <p:cNvSpPr txBox="1">
              <a:spLocks noChangeArrowheads="1"/>
            </p:cNvSpPr>
            <p:nvPr/>
          </p:nvSpPr>
          <p:spPr bwMode="auto">
            <a:xfrm>
              <a:off x="6876258" y="-498412"/>
              <a:ext cx="1872880" cy="369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dirty="0">
                  <a:cs typeface="Arial" charset="0"/>
                </a:rPr>
                <a:t>Nowy bohater</a:t>
              </a:r>
            </a:p>
          </p:txBody>
        </p:sp>
      </p:grpSp>
      <p:sp>
        <p:nvSpPr>
          <p:cNvPr id="16393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1A Założenia kampanii - 			Nowy bohater, nowa taryfa</a:t>
            </a:r>
          </a:p>
        </p:txBody>
      </p:sp>
      <p:grpSp>
        <p:nvGrpSpPr>
          <p:cNvPr id="16" name="Grupa 15"/>
          <p:cNvGrpSpPr>
            <a:grpSpLocks/>
          </p:cNvGrpSpPr>
          <p:nvPr/>
        </p:nvGrpSpPr>
        <p:grpSpPr bwMode="auto">
          <a:xfrm>
            <a:off x="6228184" y="4725144"/>
            <a:ext cx="2592287" cy="427039"/>
            <a:chOff x="6228185" y="1637946"/>
            <a:chExt cx="2592546" cy="427758"/>
          </a:xfrm>
        </p:grpSpPr>
        <p:pic>
          <p:nvPicPr>
            <p:cNvPr id="17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5" y="1700083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pole tekstowe 17"/>
            <p:cNvSpPr txBox="1">
              <a:spLocks noChangeArrowheads="1"/>
            </p:cNvSpPr>
            <p:nvPr/>
          </p:nvSpPr>
          <p:spPr bwMode="auto">
            <a:xfrm>
              <a:off x="6876256" y="1637946"/>
              <a:ext cx="1944475" cy="369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dirty="0" smtClean="0">
                  <a:cs typeface="Arial" charset="0"/>
                </a:rPr>
                <a:t>Komunikacja</a:t>
              </a:r>
              <a:endParaRPr lang="pl-PL" dirty="0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Naszym głównym zadaniem było wprowadzenie do świadomości użytkowników „</a:t>
            </a:r>
            <a:r>
              <a:rPr lang="pl-PL" dirty="0" err="1" smtClean="0">
                <a:latin typeface="Arial" charset="0"/>
                <a:cs typeface="Arial" charset="0"/>
              </a:rPr>
              <a:t>PiszMów</a:t>
            </a:r>
            <a:r>
              <a:rPr lang="pl-PL" dirty="0" smtClean="0">
                <a:latin typeface="Arial" charset="0"/>
                <a:cs typeface="Arial" charset="0"/>
              </a:rPr>
              <a:t> Dobowego” jako nowego bohatera, komunikującego nową taryfę.</a:t>
            </a:r>
          </a:p>
          <a:p>
            <a:pPr eaLnBrk="1" hangingPunct="1"/>
            <a:endParaRPr lang="pl-PL" dirty="0" smtClean="0">
              <a:latin typeface="Arial" charset="0"/>
              <a:cs typeface="Arial" charset="0"/>
            </a:endParaRPr>
          </a:p>
          <a:p>
            <a:r>
              <a:rPr lang="pl-PL" dirty="0" smtClean="0">
                <a:latin typeface="Arial" charset="0"/>
                <a:cs typeface="Arial" charset="0"/>
              </a:rPr>
              <a:t>Kluczowe było zbudowanie silnej marki, z wysoką świadomością głównego benefitu, czyli możliwość komunikacji bez ograniczeń, nie tylko poprzez rozmowy i </a:t>
            </a:r>
            <a:r>
              <a:rPr lang="pl-PL" dirty="0" err="1" smtClean="0">
                <a:latin typeface="Arial" charset="0"/>
                <a:cs typeface="Arial" charset="0"/>
              </a:rPr>
              <a:t>SMSy</a:t>
            </a:r>
            <a:r>
              <a:rPr lang="pl-PL" dirty="0" smtClean="0">
                <a:latin typeface="Arial" charset="0"/>
                <a:cs typeface="Arial" charset="0"/>
              </a:rPr>
              <a:t>, ale także poprzez dostęp do Internetu w telefonie .</a:t>
            </a:r>
          </a:p>
          <a:p>
            <a:endParaRPr lang="pl-PL" dirty="0" smtClean="0">
              <a:latin typeface="Arial" charset="0"/>
              <a:cs typeface="Arial" charset="0"/>
            </a:endParaRPr>
          </a:p>
          <a:p>
            <a:pPr lvl="0"/>
            <a:r>
              <a:rPr lang="pl-PL" dirty="0" smtClean="0">
                <a:latin typeface="Arial" charset="0"/>
                <a:cs typeface="Arial" charset="0"/>
              </a:rPr>
              <a:t>Zależało nam innowacyjnym wykorzystaniu Internetu tak, aby komunikacja oferty odbyła się w naturalnym, dla grupy celowej, środowisku i nie była odbierana jako intruzywna reklama.</a:t>
            </a:r>
          </a:p>
        </p:txBody>
      </p:sp>
      <p:pic>
        <p:nvPicPr>
          <p:cNvPr id="17412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1B Założenia kampanii - 			Nowy bohater, nowa taryfa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2A Do kogo trafiamy?        			Grupa docelowa.</a:t>
            </a:r>
          </a:p>
        </p:txBody>
      </p:sp>
      <p:grpSp>
        <p:nvGrpSpPr>
          <p:cNvPr id="18435" name="Grupa 35"/>
          <p:cNvGrpSpPr>
            <a:grpSpLocks/>
          </p:cNvGrpSpPr>
          <p:nvPr/>
        </p:nvGrpSpPr>
        <p:grpSpPr bwMode="auto">
          <a:xfrm>
            <a:off x="251519" y="2596842"/>
            <a:ext cx="3570033" cy="3904643"/>
            <a:chOff x="4954762" y="2331045"/>
            <a:chExt cx="4085014" cy="3147506"/>
          </a:xfrm>
        </p:grpSpPr>
        <p:sp>
          <p:nvSpPr>
            <p:cNvPr id="16" name="Prostokąt 15"/>
            <p:cNvSpPr/>
            <p:nvPr/>
          </p:nvSpPr>
          <p:spPr>
            <a:xfrm>
              <a:off x="4954762" y="3466203"/>
              <a:ext cx="1139428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młodzi</a:t>
              </a:r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5132686" y="2331045"/>
              <a:ext cx="2005188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spontaniczni</a:t>
              </a: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6108296" y="3117932"/>
              <a:ext cx="2931480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mają własne zdanie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5053748" y="2711616"/>
              <a:ext cx="3369861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robią to co lubią, czują</a:t>
              </a: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5033781" y="4940234"/>
              <a:ext cx="1825433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 smtClean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autentyczni</a:t>
              </a:r>
              <a:endParaRPr lang="pl-PL" sz="2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</a:endParaRPr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5313514" y="4569061"/>
              <a:ext cx="2428898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 err="1" smtClean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reklamoodporni</a:t>
              </a:r>
              <a:endParaRPr lang="pl-PL" sz="2000" b="1" dirty="0">
                <a:ln w="19050">
                  <a:noFill/>
                  <a:prstDash val="solid"/>
                </a:ln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6957566" y="5156025"/>
              <a:ext cx="1840107" cy="3225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wyluzowani</a:t>
              </a:r>
            </a:p>
          </p:txBody>
        </p:sp>
      </p:grpSp>
      <p:sp>
        <p:nvSpPr>
          <p:cNvPr id="29" name="Prostokąt 28"/>
          <p:cNvSpPr/>
          <p:nvPr/>
        </p:nvSpPr>
        <p:spPr>
          <a:xfrm>
            <a:off x="5545118" y="2636838"/>
            <a:ext cx="12843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</a:rPr>
              <a:t>MUZYKA</a:t>
            </a:r>
          </a:p>
        </p:txBody>
      </p:sp>
      <p:grpSp>
        <p:nvGrpSpPr>
          <p:cNvPr id="18437" name="Grupa 34"/>
          <p:cNvGrpSpPr>
            <a:grpSpLocks/>
          </p:cNvGrpSpPr>
          <p:nvPr/>
        </p:nvGrpSpPr>
        <p:grpSpPr bwMode="auto">
          <a:xfrm>
            <a:off x="5781145" y="2780928"/>
            <a:ext cx="2799628" cy="3568462"/>
            <a:chOff x="839409" y="2082895"/>
            <a:chExt cx="2797873" cy="3569479"/>
          </a:xfrm>
        </p:grpSpPr>
        <p:sp>
          <p:nvSpPr>
            <p:cNvPr id="22" name="Prostokąt 21"/>
            <p:cNvSpPr/>
            <p:nvPr/>
          </p:nvSpPr>
          <p:spPr>
            <a:xfrm>
              <a:off x="1502056" y="5252150"/>
              <a:ext cx="1337989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ZNAJOMI</a:t>
              </a:r>
            </a:p>
          </p:txBody>
        </p:sp>
        <p:sp>
          <p:nvSpPr>
            <p:cNvPr id="24" name="Prostokąt 23"/>
            <p:cNvSpPr/>
            <p:nvPr/>
          </p:nvSpPr>
          <p:spPr>
            <a:xfrm>
              <a:off x="1718070" y="3667522"/>
              <a:ext cx="1909903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CZAS WOLNY</a:t>
              </a: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926353" y="3235351"/>
              <a:ext cx="1325173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IMPREZY</a:t>
              </a:r>
            </a:p>
          </p:txBody>
        </p:sp>
        <p:sp>
          <p:nvSpPr>
            <p:cNvPr id="26" name="Prostokąt 25"/>
            <p:cNvSpPr/>
            <p:nvPr/>
          </p:nvSpPr>
          <p:spPr>
            <a:xfrm>
              <a:off x="839409" y="4747851"/>
              <a:ext cx="2209476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SPOŁECZNOŚCI</a:t>
              </a:r>
            </a:p>
          </p:txBody>
        </p:sp>
        <p:sp>
          <p:nvSpPr>
            <p:cNvPr id="27" name="Prostokąt 26"/>
            <p:cNvSpPr/>
            <p:nvPr/>
          </p:nvSpPr>
          <p:spPr>
            <a:xfrm>
              <a:off x="908828" y="2586648"/>
              <a:ext cx="1469353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INTERNET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2725425" y="2731152"/>
              <a:ext cx="911857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B050"/>
                  </a:solidFill>
                  <a:latin typeface="Arial" pitchFamily="34" charset="0"/>
                </a:rPr>
                <a:t>SMSY</a:t>
              </a:r>
            </a:p>
          </p:txBody>
        </p:sp>
        <p:sp>
          <p:nvSpPr>
            <p:cNvPr id="30" name="Prostokąt 29"/>
            <p:cNvSpPr/>
            <p:nvPr/>
          </p:nvSpPr>
          <p:spPr>
            <a:xfrm>
              <a:off x="2437574" y="2082895"/>
              <a:ext cx="1112107" cy="4002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l-PL" sz="2000" b="1" dirty="0">
                  <a:ln w="19050">
                    <a:noFill/>
                    <a:prstDash val="solid"/>
                  </a:ln>
                  <a:solidFill>
                    <a:srgbClr val="0070C0"/>
                  </a:solidFill>
                  <a:latin typeface="Arial" pitchFamily="34" charset="0"/>
                </a:rPr>
                <a:t>HOBBY</a:t>
              </a:r>
            </a:p>
          </p:txBody>
        </p:sp>
      </p:grpSp>
      <p:pic>
        <p:nvPicPr>
          <p:cNvPr id="32" name="Picture 40" descr="C:\Documents and Settings\frankowska\Ustawienia lokalne\Temporary Internet Files\Content.IE5\O2DNMMPY\MC90029568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941168"/>
            <a:ext cx="1152525" cy="144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19" descr="C:\Documents and Settings\frankowska\Ustawienia lokalne\Temporary Internet Files\Content.IE5\K9CF7XTM\MC90043238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45024"/>
            <a:ext cx="863600" cy="86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0" name="pole tekstowe 30"/>
          <p:cNvSpPr txBox="1">
            <a:spLocks noChangeArrowheads="1"/>
          </p:cNvSpPr>
          <p:nvPr/>
        </p:nvSpPr>
        <p:spPr bwMode="auto">
          <a:xfrm>
            <a:off x="1258888" y="2060575"/>
            <a:ext cx="11817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 b="1" i="1" dirty="0"/>
              <a:t>Kim są?</a:t>
            </a:r>
          </a:p>
        </p:txBody>
      </p:sp>
      <p:sp>
        <p:nvSpPr>
          <p:cNvPr id="18441" name="pole tekstowe 34"/>
          <p:cNvSpPr txBox="1">
            <a:spLocks noChangeArrowheads="1"/>
          </p:cNvSpPr>
          <p:nvPr/>
        </p:nvSpPr>
        <p:spPr bwMode="auto">
          <a:xfrm>
            <a:off x="6588125" y="2060575"/>
            <a:ext cx="1624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 b="1" i="1" dirty="0"/>
              <a:t>CO ROBIĄ?</a:t>
            </a:r>
          </a:p>
        </p:txBody>
      </p:sp>
      <p:sp>
        <p:nvSpPr>
          <p:cNvPr id="36" name="Prostokąt 35"/>
          <p:cNvSpPr/>
          <p:nvPr/>
        </p:nvSpPr>
        <p:spPr>
          <a:xfrm>
            <a:off x="7308304" y="4869160"/>
            <a:ext cx="10695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ln w="19050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</a:rPr>
              <a:t>SPORT</a:t>
            </a:r>
          </a:p>
        </p:txBody>
      </p:sp>
      <p:pic>
        <p:nvPicPr>
          <p:cNvPr id="18458" name="Picture 26" descr="C:\Documents and Settings\frankowska\Ustawienia lokalne\Temporary Internet Files\Content.IE5\EN2PPE32\MC90029569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060848"/>
            <a:ext cx="1552575" cy="12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Prostokąt 30"/>
          <p:cNvSpPr/>
          <p:nvPr/>
        </p:nvSpPr>
        <p:spPr bwMode="auto">
          <a:xfrm>
            <a:off x="1475656" y="4941168"/>
            <a:ext cx="155202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</a:rPr>
              <a:t>z humorem</a:t>
            </a:r>
            <a:endParaRPr lang="pl-PL" sz="2000" b="1" dirty="0">
              <a:ln w="19050">
                <a:noFill/>
                <a:prstDash val="solid"/>
              </a:ln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34" name="Prostokąt 33"/>
          <p:cNvSpPr/>
          <p:nvPr/>
        </p:nvSpPr>
        <p:spPr bwMode="auto">
          <a:xfrm>
            <a:off x="2214298" y="4253026"/>
            <a:ext cx="10807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 smtClean="0">
                <a:ln w="19050">
                  <a:noFill/>
                  <a:prstDash val="solid"/>
                </a:ln>
                <a:solidFill>
                  <a:srgbClr val="00B050"/>
                </a:solidFill>
                <a:latin typeface="Arial" pitchFamily="34" charset="0"/>
              </a:rPr>
              <a:t>otwarci</a:t>
            </a:r>
            <a:endParaRPr lang="pl-PL" sz="2000" b="1" dirty="0">
              <a:ln w="19050">
                <a:noFill/>
                <a:prstDash val="solid"/>
              </a:ln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35" name="Prostokąt 34"/>
          <p:cNvSpPr/>
          <p:nvPr/>
        </p:nvSpPr>
        <p:spPr bwMode="auto">
          <a:xfrm>
            <a:off x="685640" y="4469050"/>
            <a:ext cx="136608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 smtClean="0">
                <a:ln w="19050">
                  <a:noFill/>
                  <a:prstDash val="solid"/>
                </a:ln>
                <a:solidFill>
                  <a:srgbClr val="0070C0"/>
                </a:solidFill>
                <a:latin typeface="Arial" pitchFamily="34" charset="0"/>
              </a:rPr>
              <a:t>kreatywni</a:t>
            </a:r>
            <a:endParaRPr lang="pl-PL" sz="2000" b="1" dirty="0">
              <a:ln w="19050">
                <a:noFill/>
                <a:prstDash val="solid"/>
              </a:ln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2B Do kogo trafiamy? </a:t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pl-PL" dirty="0" smtClean="0">
                <a:latin typeface="Arial" charset="0"/>
                <a:cs typeface="Arial" charset="0"/>
              </a:rPr>
              <a:t>		Grupa docelowa.</a:t>
            </a:r>
          </a:p>
        </p:txBody>
      </p:sp>
      <p:sp>
        <p:nvSpPr>
          <p:cNvPr id="19461" name="Symbol zastępczy zawartości 2"/>
          <p:cNvSpPr>
            <a:spLocks noGrp="1"/>
          </p:cNvSpPr>
          <p:nvPr>
            <p:ph idx="1"/>
          </p:nvPr>
        </p:nvSpPr>
        <p:spPr>
          <a:xfrm>
            <a:off x="250825" y="2060575"/>
            <a:ext cx="8642350" cy="4248745"/>
          </a:xfrm>
        </p:spPr>
        <p:txBody>
          <a:bodyPr/>
          <a:lstStyle/>
          <a:p>
            <a:pPr eaLnBrk="1" hangingPunct="1"/>
            <a:endParaRPr lang="pl-PL" sz="18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z="1800" dirty="0" smtClean="0">
                <a:latin typeface="Arial" charset="0"/>
                <a:cs typeface="Arial" charset="0"/>
              </a:rPr>
              <a:t>Celem kampanii było dotarcie do młodych ludzi, którzy odchodzą od konsumpcji tradycyjnych mediów, spędzając gro swojego czasu w Internecie na komunikacji ze znajomymi, nawiązywaniu relacji, łączeniu się w społeczności, często związane z ich własnym hobby.</a:t>
            </a:r>
          </a:p>
          <a:p>
            <a:pPr eaLnBrk="1" hangingPunct="1"/>
            <a:endParaRPr lang="pl-PL" sz="18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z="1800" dirty="0" smtClean="0">
                <a:latin typeface="Arial" charset="0"/>
                <a:cs typeface="Arial" charset="0"/>
              </a:rPr>
              <a:t>Naszym zadaniem było dotrzeć do młodzieży, która powoli wyrasta ze świata nastolatków i jest nieustannie atakowana reklamą, ale uważa się za „</a:t>
            </a:r>
            <a:r>
              <a:rPr lang="pl-PL" sz="1800" dirty="0" err="1" smtClean="0">
                <a:latin typeface="Arial" charset="0"/>
                <a:cs typeface="Arial" charset="0"/>
              </a:rPr>
              <a:t>reklamoodporną</a:t>
            </a:r>
            <a:r>
              <a:rPr lang="pl-PL" sz="1800" dirty="0" smtClean="0">
                <a:latin typeface="Arial" charset="0"/>
                <a:cs typeface="Arial" charset="0"/>
              </a:rPr>
              <a:t>”.</a:t>
            </a:r>
          </a:p>
          <a:p>
            <a:pPr eaLnBrk="1" hangingPunct="1"/>
            <a:endParaRPr lang="pl-PL" sz="18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z="1800" dirty="0" smtClean="0">
                <a:latin typeface="Arial" charset="0"/>
                <a:cs typeface="Arial" charset="0"/>
              </a:rPr>
              <a:t>Grupa docelowa to grupa kreatywnych, młodych ludzi, silnie wyrażająca swoje emocje w serwisach społecznościowych i aktywnie biorąca udział w dyskusjach w wirtualnym świecie.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3A Koncepcja i cele akcji</a:t>
            </a:r>
          </a:p>
        </p:txBody>
      </p:sp>
      <p:grpSp>
        <p:nvGrpSpPr>
          <p:cNvPr id="20483" name="Grupa 3"/>
          <p:cNvGrpSpPr>
            <a:grpSpLocks/>
          </p:cNvGrpSpPr>
          <p:nvPr/>
        </p:nvGrpSpPr>
        <p:grpSpPr bwMode="auto">
          <a:xfrm>
            <a:off x="539750" y="3153162"/>
            <a:ext cx="7416800" cy="707886"/>
            <a:chOff x="6228185" y="5312692"/>
            <a:chExt cx="7416824" cy="707747"/>
          </a:xfrm>
        </p:grpSpPr>
        <p:pic>
          <p:nvPicPr>
            <p:cNvPr id="20501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28185" y="5528715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2" name="pole tekstowe 5"/>
            <p:cNvSpPr txBox="1">
              <a:spLocks noChangeArrowheads="1"/>
            </p:cNvSpPr>
            <p:nvPr/>
          </p:nvSpPr>
          <p:spPr bwMode="auto">
            <a:xfrm>
              <a:off x="6876257" y="5312692"/>
              <a:ext cx="6768752" cy="707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000" dirty="0">
                  <a:cs typeface="Arial" charset="0"/>
                </a:rPr>
                <a:t>Dotarcie do użytkowników Internetu z grupy celowej w ich naturalnym środowisku</a:t>
              </a:r>
            </a:p>
          </p:txBody>
        </p:sp>
      </p:grpSp>
      <p:pic>
        <p:nvPicPr>
          <p:cNvPr id="20484" name="Picture 4" descr="V:\Klienci\polmozbyt\2011\Media Trendy\36.6_PiszMówDobowy\Materiały\piszmow_popiers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6000750"/>
            <a:ext cx="1219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6638" y="5597525"/>
            <a:ext cx="42386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Grupa 8"/>
          <p:cNvGrpSpPr>
            <a:grpSpLocks/>
          </p:cNvGrpSpPr>
          <p:nvPr/>
        </p:nvGrpSpPr>
        <p:grpSpPr bwMode="auto">
          <a:xfrm>
            <a:off x="539750" y="3926953"/>
            <a:ext cx="7777163" cy="438151"/>
            <a:chOff x="6228185" y="1773604"/>
            <a:chExt cx="7776468" cy="437630"/>
          </a:xfrm>
        </p:grpSpPr>
        <p:pic>
          <p:nvPicPr>
            <p:cNvPr id="20499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5" y="1845613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0" name="pole tekstowe 10"/>
            <p:cNvSpPr txBox="1">
              <a:spLocks noChangeArrowheads="1"/>
            </p:cNvSpPr>
            <p:nvPr/>
          </p:nvSpPr>
          <p:spPr bwMode="auto">
            <a:xfrm>
              <a:off x="6876059" y="1773604"/>
              <a:ext cx="7128594" cy="39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000" dirty="0">
                  <a:cs typeface="Arial" charset="0"/>
                </a:rPr>
                <a:t>Przekazanie za pomocą zabawy informacji o ofercie 36i6</a:t>
              </a:r>
            </a:p>
          </p:txBody>
        </p:sp>
      </p:grpSp>
      <p:grpSp>
        <p:nvGrpSpPr>
          <p:cNvPr id="20487" name="Grupa 11"/>
          <p:cNvGrpSpPr>
            <a:grpSpLocks/>
          </p:cNvGrpSpPr>
          <p:nvPr/>
        </p:nvGrpSpPr>
        <p:grpSpPr bwMode="auto">
          <a:xfrm>
            <a:off x="539750" y="4503016"/>
            <a:ext cx="8135938" cy="438152"/>
            <a:chOff x="6228185" y="2707945"/>
            <a:chExt cx="8136508" cy="437631"/>
          </a:xfrm>
        </p:grpSpPr>
        <p:pic>
          <p:nvPicPr>
            <p:cNvPr id="20497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5" y="2779955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8" name="pole tekstowe 13"/>
            <p:cNvSpPr txBox="1">
              <a:spLocks noChangeArrowheads="1"/>
            </p:cNvSpPr>
            <p:nvPr/>
          </p:nvSpPr>
          <p:spPr bwMode="auto">
            <a:xfrm>
              <a:off x="6876059" y="2707945"/>
              <a:ext cx="7488634" cy="39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000" dirty="0">
                  <a:cs typeface="Arial" charset="0"/>
                </a:rPr>
                <a:t>Stworzenie społeczności wokół postaci „</a:t>
              </a:r>
              <a:r>
                <a:rPr lang="pl-PL" sz="2000" dirty="0" err="1">
                  <a:cs typeface="Arial" charset="0"/>
                </a:rPr>
                <a:t>PiszMów</a:t>
              </a:r>
              <a:r>
                <a:rPr lang="pl-PL" sz="2000" dirty="0">
                  <a:cs typeface="Arial" charset="0"/>
                </a:rPr>
                <a:t> Dobowego”</a:t>
              </a:r>
            </a:p>
          </p:txBody>
        </p:sp>
      </p:grpSp>
      <p:grpSp>
        <p:nvGrpSpPr>
          <p:cNvPr id="20488" name="Grupa 14"/>
          <p:cNvGrpSpPr>
            <a:grpSpLocks/>
          </p:cNvGrpSpPr>
          <p:nvPr/>
        </p:nvGrpSpPr>
        <p:grpSpPr bwMode="auto">
          <a:xfrm>
            <a:off x="539750" y="2060848"/>
            <a:ext cx="7704658" cy="438151"/>
            <a:chOff x="6228185" y="-821972"/>
            <a:chExt cx="7704050" cy="437630"/>
          </a:xfrm>
        </p:grpSpPr>
        <p:pic>
          <p:nvPicPr>
            <p:cNvPr id="20495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5" y="-749963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6" name="pole tekstowe 16"/>
            <p:cNvSpPr txBox="1">
              <a:spLocks noChangeArrowheads="1"/>
            </p:cNvSpPr>
            <p:nvPr/>
          </p:nvSpPr>
          <p:spPr bwMode="auto">
            <a:xfrm>
              <a:off x="6876059" y="-821972"/>
              <a:ext cx="7056176" cy="39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sz="2000" dirty="0">
                  <a:cs typeface="Arial" charset="0"/>
                </a:rPr>
                <a:t>Zaangażowanie </a:t>
              </a:r>
              <a:r>
                <a:rPr lang="pl-PL" sz="2000" dirty="0" smtClean="0">
                  <a:cs typeface="Arial" charset="0"/>
                </a:rPr>
                <a:t>użytkownika i </a:t>
              </a:r>
              <a:r>
                <a:rPr lang="pl-PL" sz="2000" b="1" dirty="0" smtClean="0">
                  <a:cs typeface="Arial" charset="0"/>
                </a:rPr>
                <a:t>INTERAKCJA Z MARKĄ</a:t>
              </a:r>
              <a:endParaRPr lang="pl-PL" sz="2000" b="1" dirty="0">
                <a:cs typeface="Arial" charset="0"/>
              </a:endParaRPr>
            </a:p>
          </p:txBody>
        </p:sp>
      </p:grpSp>
      <p:grpSp>
        <p:nvGrpSpPr>
          <p:cNvPr id="20489" name="Grupa 17"/>
          <p:cNvGrpSpPr>
            <a:grpSpLocks/>
          </p:cNvGrpSpPr>
          <p:nvPr/>
        </p:nvGrpSpPr>
        <p:grpSpPr bwMode="auto">
          <a:xfrm>
            <a:off x="539750" y="5079082"/>
            <a:ext cx="5976938" cy="438150"/>
            <a:chOff x="6228185" y="2060848"/>
            <a:chExt cx="5976466" cy="437629"/>
          </a:xfrm>
        </p:grpSpPr>
        <p:pic>
          <p:nvPicPr>
            <p:cNvPr id="20493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5" y="2132856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4" name="pole tekstowe 19"/>
            <p:cNvSpPr txBox="1">
              <a:spLocks noChangeArrowheads="1"/>
            </p:cNvSpPr>
            <p:nvPr/>
          </p:nvSpPr>
          <p:spPr bwMode="auto">
            <a:xfrm>
              <a:off x="6876059" y="2060848"/>
              <a:ext cx="5328592" cy="39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000" dirty="0">
                  <a:cs typeface="Arial" charset="0"/>
                </a:rPr>
                <a:t>Budowanie świadomości marki</a:t>
              </a:r>
            </a:p>
          </p:txBody>
        </p:sp>
      </p:grpSp>
      <p:grpSp>
        <p:nvGrpSpPr>
          <p:cNvPr id="20490" name="Grupa 20"/>
          <p:cNvGrpSpPr>
            <a:grpSpLocks/>
          </p:cNvGrpSpPr>
          <p:nvPr/>
        </p:nvGrpSpPr>
        <p:grpSpPr bwMode="auto">
          <a:xfrm>
            <a:off x="539750" y="2636911"/>
            <a:ext cx="8135938" cy="438152"/>
            <a:chOff x="6228185" y="2493099"/>
            <a:chExt cx="8136508" cy="437631"/>
          </a:xfrm>
        </p:grpSpPr>
        <p:pic>
          <p:nvPicPr>
            <p:cNvPr id="20491" name="Picture 6" descr="V:\Klienci\polmozbyt\2011\Media Trendy\36.6_PiszMówDobowy\Materiały\box_36i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5" y="2565109"/>
              <a:ext cx="559473" cy="365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2" name="pole tekstowe 22"/>
            <p:cNvSpPr txBox="1">
              <a:spLocks noChangeArrowheads="1"/>
            </p:cNvSpPr>
            <p:nvPr/>
          </p:nvSpPr>
          <p:spPr bwMode="auto">
            <a:xfrm>
              <a:off x="6876059" y="2493099"/>
              <a:ext cx="7488634" cy="399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2000" b="1" dirty="0">
                  <a:cs typeface="Arial" charset="0"/>
                </a:rPr>
                <a:t>GRA MIEJSKA </a:t>
              </a:r>
              <a:r>
                <a:rPr lang="pl-PL" sz="2000" dirty="0">
                  <a:cs typeface="Arial" charset="0"/>
                </a:rPr>
                <a:t>w </a:t>
              </a:r>
              <a:r>
                <a:rPr lang="pl-PL" sz="2000" dirty="0" smtClean="0">
                  <a:cs typeface="Arial" charset="0"/>
                </a:rPr>
                <a:t>wirtualnym świecie</a:t>
              </a:r>
              <a:endParaRPr lang="pl-PL" sz="2000" dirty="0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3B Koncepcja i cele akcji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r>
              <a:rPr lang="pl-PL" sz="1800" dirty="0" smtClean="0">
                <a:latin typeface="Arial" charset="0"/>
                <a:cs typeface="Arial" charset="0"/>
              </a:rPr>
              <a:t>Zaangażowanie i interakcje z bohaterem marki 36.6 to podstawa koncepcji, w której gra miejska została przeniesiona do Internetu.</a:t>
            </a:r>
          </a:p>
          <a:p>
            <a:r>
              <a:rPr lang="pl-PL" sz="1800" dirty="0" smtClean="0">
                <a:latin typeface="Arial" charset="0"/>
                <a:cs typeface="Arial" charset="0"/>
              </a:rPr>
              <a:t>Ta innowacyjna koncepcja pozwoliła nam w nowoczesny sposób dotrzeć do grupy celowej w ich naturalnym środowisku. Tam gdzie spędzają coraz więcej czasu.</a:t>
            </a:r>
          </a:p>
          <a:p>
            <a:r>
              <a:rPr lang="pl-PL" sz="1800" dirty="0" smtClean="0">
                <a:latin typeface="Arial" charset="0"/>
                <a:cs typeface="Arial" charset="0"/>
              </a:rPr>
              <a:t>Aby wyróżnić się na tle nawet niestandardowych formatów reklamowych wykorzystaliśmy </a:t>
            </a:r>
            <a:r>
              <a:rPr lang="pl-PL" sz="1800" dirty="0" err="1" smtClean="0">
                <a:latin typeface="Arial" charset="0"/>
                <a:cs typeface="Arial" charset="0"/>
              </a:rPr>
              <a:t>BOTa</a:t>
            </a:r>
            <a:r>
              <a:rPr lang="pl-PL" sz="1800" dirty="0" smtClean="0">
                <a:latin typeface="Arial" charset="0"/>
                <a:cs typeface="Arial" charset="0"/>
              </a:rPr>
              <a:t> Gadu-Gadu jako funkcjonalnego narzędzia do dialogu z użytkownikami.</a:t>
            </a:r>
          </a:p>
          <a:p>
            <a:r>
              <a:rPr lang="pl-PL" sz="1800" dirty="0" smtClean="0">
                <a:latin typeface="Arial" charset="0"/>
                <a:cs typeface="Arial" charset="0"/>
              </a:rPr>
              <a:t>BOT „</a:t>
            </a:r>
            <a:r>
              <a:rPr lang="pl-PL" sz="1800" dirty="0" err="1" smtClean="0">
                <a:latin typeface="Arial" charset="0"/>
                <a:cs typeface="Arial" charset="0"/>
              </a:rPr>
              <a:t>PiszMów</a:t>
            </a:r>
            <a:r>
              <a:rPr lang="pl-PL" sz="1800" dirty="0" smtClean="0">
                <a:latin typeface="Arial" charset="0"/>
                <a:cs typeface="Arial" charset="0"/>
              </a:rPr>
              <a:t> Dobowy” prowadził zabawę i zgromadził wokół siebie społeczność marki 36.6.</a:t>
            </a:r>
          </a:p>
          <a:p>
            <a:r>
              <a:rPr lang="pl-PL" sz="1800" dirty="0" smtClean="0">
                <a:latin typeface="Arial" charset="0"/>
                <a:cs typeface="Arial" charset="0"/>
              </a:rPr>
              <a:t>Gra wykorzystywała kilkanaście kanałów interaktywnej komunikacji, budując tym samym świadomość marki na wielu płaszczyznach.</a:t>
            </a:r>
          </a:p>
        </p:txBody>
      </p:sp>
      <p:pic>
        <p:nvPicPr>
          <p:cNvPr id="21508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" name="Objec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31841" y="1773238"/>
          <a:ext cx="2808312" cy="4104034"/>
        </p:xfrm>
        <a:graphic>
          <a:graphicData uri="http://schemas.openxmlformats.org/presentationml/2006/ole">
            <p:oleObj spid="_x0000_s1034" name="Pakiet" r:id="rId3" imgW="380880" imgH="485640" progId="Package">
              <p:embed/>
            </p:oleObj>
          </a:graphicData>
        </a:graphic>
      </p:graphicFrame>
      <p:sp>
        <p:nvSpPr>
          <p:cNvPr id="44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4A Gra miejska w Internecie</a:t>
            </a:r>
          </a:p>
        </p:txBody>
      </p:sp>
      <p:sp>
        <p:nvSpPr>
          <p:cNvPr id="45" name="Objaśnienie liniowe 1 44"/>
          <p:cNvSpPr/>
          <p:nvPr/>
        </p:nvSpPr>
        <p:spPr>
          <a:xfrm>
            <a:off x="7020272" y="1700808"/>
            <a:ext cx="1800225" cy="1081088"/>
          </a:xfrm>
          <a:prstGeom prst="borderCallout1">
            <a:avLst>
              <a:gd name="adj1" fmla="val 60146"/>
              <a:gd name="adj2" fmla="val -8333"/>
              <a:gd name="adj3" fmla="val 117190"/>
              <a:gd name="adj4" fmla="val -28585"/>
            </a:avLst>
          </a:prstGeom>
          <a:ln w="762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Film do obejrzenia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195736" y="558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Arial" charset="0"/>
                <a:cs typeface="Arial" charset="0"/>
              </a:rPr>
              <a:t>4B Gra miejska w Internecie</a:t>
            </a:r>
          </a:p>
        </p:txBody>
      </p:sp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351837" cy="4525962"/>
          </a:xfrm>
        </p:spPr>
        <p:txBody>
          <a:bodyPr/>
          <a:lstStyle/>
          <a:p>
            <a:r>
              <a:rPr lang="pl-PL" dirty="0" smtClean="0">
                <a:latin typeface="Arial" charset="0"/>
                <a:cs typeface="Arial" charset="0"/>
              </a:rPr>
              <a:t>Zapraszamy do obejrzenia filmu prezentującego całą akcję.</a:t>
            </a:r>
          </a:p>
        </p:txBody>
      </p:sp>
      <p:pic>
        <p:nvPicPr>
          <p:cNvPr id="23556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052513"/>
            <a:ext cx="5762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Z:\SAR\Media Trendy\Media Trendy 2011\Kampania\pasek media trendy_sza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052513"/>
            <a:ext cx="576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ca6bf3abc8c515d48857a5c5328843bb275e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540</Words>
  <Application>Microsoft Office PowerPoint</Application>
  <PresentationFormat>Pokaz na ekranie (4:3)</PresentationFormat>
  <Paragraphs>76</Paragraphs>
  <Slides>11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3" baseType="lpstr">
      <vt:lpstr>Motyw pakietu Office</vt:lpstr>
      <vt:lpstr>Pakiet</vt:lpstr>
      <vt:lpstr>PiszMów Dobowy Zabawa bez limitu</vt:lpstr>
      <vt:lpstr>1A Założenia kampanii -    Nowy bohater, nowa taryfa</vt:lpstr>
      <vt:lpstr>1B Założenia kampanii -    Nowy bohater, nowa taryfa</vt:lpstr>
      <vt:lpstr>2A Do kogo trafiamy?           Grupa docelowa.</vt:lpstr>
      <vt:lpstr>2B Do kogo trafiamy?    Grupa docelowa.</vt:lpstr>
      <vt:lpstr>3A Koncepcja i cele akcji</vt:lpstr>
      <vt:lpstr>3B Koncepcja i cele akcji</vt:lpstr>
      <vt:lpstr>4A Gra miejska w Internecie</vt:lpstr>
      <vt:lpstr>4B Gra miejska w Internecie</vt:lpstr>
      <vt:lpstr>5A Co osiągnęliśmy    ?</vt:lpstr>
      <vt:lpstr>5B Co osiągnęliśmy?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Agata Wiewióra</dc:creator>
  <cp:lastModifiedBy>Your User Name</cp:lastModifiedBy>
  <cp:revision>122</cp:revision>
  <dcterms:created xsi:type="dcterms:W3CDTF">2010-09-27T08:57:01Z</dcterms:created>
  <dcterms:modified xsi:type="dcterms:W3CDTF">2011-02-18T15:40:15Z</dcterms:modified>
</cp:coreProperties>
</file>