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9" r:id="rId11"/>
    <p:sldId id="270" r:id="rId12"/>
    <p:sldId id="262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C57266-D505-4CB1-88DB-16BF1CA20983}" type="datetimeFigureOut">
              <a:rPr lang="pl-PL"/>
              <a:pPr>
                <a:defRPr/>
              </a:pPr>
              <a:t>2011-02-10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31248B-8B08-4790-8DD1-F30C7AADE9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key visual\MT2011_vis_poziom_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3429000"/>
            <a:ext cx="6516216" cy="1470025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26473-4EA9-4D2E-A152-378A78030617}" type="datetimeFigureOut">
              <a:rPr lang="pl-PL"/>
              <a:pPr>
                <a:defRPr/>
              </a:pPr>
              <a:t>2011-02-10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36AC73-1F88-4648-917C-646CBC12C17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2627313" y="3429000"/>
            <a:ext cx="6516687" cy="1470025"/>
          </a:xfrm>
        </p:spPr>
        <p:txBody>
          <a:bodyPr/>
          <a:lstStyle/>
          <a:p>
            <a:pPr eaLnBrk="1" hangingPunct="1"/>
            <a:r>
              <a:rPr lang="pl-PL" dirty="0" err="1" smtClean="0">
                <a:latin typeface="Arial" charset="0"/>
                <a:cs typeface="Arial" charset="0"/>
              </a:rPr>
              <a:t>MixPlus</a:t>
            </a:r>
            <a:r>
              <a:rPr lang="pl-PL" dirty="0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5363" name="Podtytuł 2"/>
          <p:cNvSpPr>
            <a:spLocks noGrp="1"/>
          </p:cNvSpPr>
          <p:nvPr>
            <p:ph type="subTitle" idx="1"/>
          </p:nvPr>
        </p:nvSpPr>
        <p:spPr>
          <a:xfrm>
            <a:off x="2627313" y="4941888"/>
            <a:ext cx="6400800" cy="1752600"/>
          </a:xfrm>
        </p:spPr>
        <p:txBody>
          <a:bodyPr/>
          <a:lstStyle/>
          <a:p>
            <a:pPr eaLnBrk="1" hangingPunct="1"/>
            <a:r>
              <a:rPr lang="pl-PL" sz="2800" smtClean="0">
                <a:latin typeface="Arial" charset="0"/>
                <a:cs typeface="Arial" charset="0"/>
              </a:rPr>
              <a:t>Innowacyjne wykorzystanie treści video</a:t>
            </a:r>
          </a:p>
          <a:p>
            <a:pPr eaLnBrk="1" hangingPunct="1"/>
            <a:r>
              <a:rPr lang="pl-PL" sz="2800" smtClean="0">
                <a:latin typeface="Arial" charset="0"/>
                <a:cs typeface="Arial" charset="0"/>
              </a:rPr>
              <a:t>Innowacyjne wykorzystanie telewizji tradycyjnych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5A Part Screen Advertising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27784" y="2523757"/>
          <a:ext cx="2808312" cy="4145603"/>
        </p:xfrm>
        <a:graphic>
          <a:graphicData uri="http://schemas.openxmlformats.org/presentationml/2006/ole">
            <p:oleObj spid="_x0000_s24582" name="Pakiet" showAsIcon="1" r:id="rId3" imgW="380880" imgH="714240" progId="Package">
              <p:embed/>
            </p:oleObj>
          </a:graphicData>
        </a:graphic>
      </p:graphicFrame>
      <p:sp>
        <p:nvSpPr>
          <p:cNvPr id="4" name="Objaśnienie liniowe 1 3"/>
          <p:cNvSpPr/>
          <p:nvPr/>
        </p:nvSpPr>
        <p:spPr>
          <a:xfrm>
            <a:off x="6156176" y="2132856"/>
            <a:ext cx="1800225" cy="1081088"/>
          </a:xfrm>
          <a:prstGeom prst="borderCallout1">
            <a:avLst>
              <a:gd name="adj1" fmla="val 60146"/>
              <a:gd name="adj2" fmla="val -8333"/>
              <a:gd name="adj3" fmla="val 117190"/>
              <a:gd name="adj4" fmla="val -2858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Film do obejrzenia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5B Part Screen Advertising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l-PL" smtClean="0">
              <a:latin typeface="Tahoma" pitchFamily="34" charset="0"/>
              <a:cs typeface="Arial" charset="0"/>
            </a:endParaRPr>
          </a:p>
        </p:txBody>
      </p:sp>
      <p:pic>
        <p:nvPicPr>
          <p:cNvPr id="25604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6A Nasze wyniki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850" y="2133600"/>
          <a:ext cx="8424935" cy="246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748917">
                <a:tc>
                  <a:txBody>
                    <a:bodyPr/>
                    <a:lstStyle/>
                    <a:p>
                      <a:endParaRPr lang="pl-PL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 smtClean="0">
                          <a:latin typeface="Arial" pitchFamily="34" charset="0"/>
                          <a:cs typeface="Arial" pitchFamily="34" charset="0"/>
                        </a:rPr>
                        <a:t>Liczba</a:t>
                      </a:r>
                      <a:r>
                        <a:rPr lang="pl-PL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l-PL" b="0" baseline="0" dirty="0" smtClean="0">
                          <a:latin typeface="Arial" pitchFamily="34" charset="0"/>
                          <a:cs typeface="Arial" pitchFamily="34" charset="0"/>
                        </a:rPr>
                        <a:t>10s belek</a:t>
                      </a:r>
                      <a:endParaRPr lang="pl-PL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Arial" pitchFamily="34" charset="0"/>
                          <a:cs typeface="Arial" pitchFamily="34" charset="0"/>
                        </a:rPr>
                        <a:t>Średni AMR % jednej emisji belki</a:t>
                      </a:r>
                      <a:endParaRPr lang="pl-PL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Arial" pitchFamily="34" charset="0"/>
                          <a:cs typeface="Arial" pitchFamily="34" charset="0"/>
                        </a:rPr>
                        <a:t>Średni AMR</a:t>
                      </a:r>
                      <a:r>
                        <a:rPr lang="pl-PL" b="0" baseline="0" dirty="0" smtClean="0">
                          <a:latin typeface="Arial" pitchFamily="34" charset="0"/>
                          <a:cs typeface="Arial" pitchFamily="34" charset="0"/>
                        </a:rPr>
                        <a:t> % stacji</a:t>
                      </a:r>
                      <a:endParaRPr lang="pl-PL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 smtClean="0">
                          <a:latin typeface="Arial" pitchFamily="34" charset="0"/>
                          <a:cs typeface="Arial" pitchFamily="34" charset="0"/>
                        </a:rPr>
                        <a:t>Różnica oglądalności</a:t>
                      </a:r>
                      <a:endParaRPr lang="pl-PL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844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MTV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0,19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+ 58%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844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VIVA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0,43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0,23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+ 87%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844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4 FUN TV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+ 33%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59" name="Rectangle 12"/>
          <p:cNvSpPr>
            <a:spLocks noChangeArrowheads="1"/>
          </p:cNvSpPr>
          <p:nvPr/>
        </p:nvSpPr>
        <p:spPr bwMode="auto">
          <a:xfrm>
            <a:off x="179388" y="6381750"/>
            <a:ext cx="8640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44500" algn="l"/>
              </a:tabLst>
            </a:pPr>
            <a:r>
              <a:rPr lang="pl-PL" dirty="0">
                <a:cs typeface="Arial" charset="0"/>
              </a:rPr>
              <a:t>Źródło: AGB Nielsen Media </a:t>
            </a:r>
            <a:r>
              <a:rPr lang="pl-PL" dirty="0" err="1">
                <a:cs typeface="Arial" charset="0"/>
              </a:rPr>
              <a:t>Research</a:t>
            </a:r>
            <a:r>
              <a:rPr lang="pl-PL" dirty="0">
                <a:cs typeface="Arial" charset="0"/>
              </a:rPr>
              <a:t>, 1– 31.08.2010; Wszyscy 13-29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6B Nasze wyniki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Łącznie w kampanii zostało wyemitowanych 317 belek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W porównaniu ze średnią w każdej stacji, grafika osiągnęła znacząco wyższą oglądalność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Udało nam się wyjść poza </a:t>
            </a:r>
            <a:r>
              <a:rPr lang="pl-PL" dirty="0" err="1" smtClean="0">
                <a:latin typeface="Arial" charset="0"/>
                <a:cs typeface="Arial" charset="0"/>
              </a:rPr>
              <a:t>clutter</a:t>
            </a:r>
            <a:r>
              <a:rPr lang="pl-PL" dirty="0" smtClean="0">
                <a:latin typeface="Arial" charset="0"/>
                <a:cs typeface="Arial" charset="0"/>
              </a:rPr>
              <a:t> reklamowy – wszystkie belki zostały wyemitowane w czasie trwania programów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Złapaliśmy grupę docelową podczas oglądania ulubionych programów czy teledysków </a:t>
            </a:r>
          </a:p>
          <a:p>
            <a:pPr eaLnBrk="1" hangingPunct="1">
              <a:buNone/>
            </a:pPr>
            <a:endParaRPr lang="pl-PL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Dodatkowo warto podkreślić, że po raz pierwszy wyszliśmy poza standardową dla formatu „part </a:t>
            </a:r>
            <a:r>
              <a:rPr lang="pl-PL" dirty="0" err="1" smtClean="0">
                <a:latin typeface="Arial" charset="0"/>
                <a:cs typeface="Arial" charset="0"/>
              </a:rPr>
              <a:t>screen</a:t>
            </a:r>
            <a:r>
              <a:rPr lang="pl-PL" dirty="0" smtClean="0">
                <a:latin typeface="Arial" charset="0"/>
                <a:cs typeface="Arial" charset="0"/>
              </a:rPr>
              <a:t> </a:t>
            </a:r>
            <a:r>
              <a:rPr lang="pl-PL" dirty="0" err="1" smtClean="0">
                <a:latin typeface="Arial" charset="0"/>
                <a:cs typeface="Arial" charset="0"/>
              </a:rPr>
              <a:t>advertising</a:t>
            </a:r>
            <a:r>
              <a:rPr lang="pl-PL" dirty="0" smtClean="0">
                <a:latin typeface="Arial" charset="0"/>
                <a:cs typeface="Arial" charset="0"/>
              </a:rPr>
              <a:t>” 1/3 ekranu</a:t>
            </a:r>
          </a:p>
          <a:p>
            <a:pPr eaLnBrk="1" hangingPunct="1">
              <a:buNone/>
            </a:pPr>
            <a:endParaRPr lang="pl-PL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l-PL" dirty="0" smtClean="0">
              <a:latin typeface="Arial" charset="0"/>
              <a:cs typeface="Arial" charset="0"/>
            </a:endParaRP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765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1A Co to jest MixPlus?</a:t>
            </a:r>
          </a:p>
        </p:txBody>
      </p:sp>
      <p:sp>
        <p:nvSpPr>
          <p:cNvPr id="6" name="Objaśnienie liniowe 1 5"/>
          <p:cNvSpPr/>
          <p:nvPr/>
        </p:nvSpPr>
        <p:spPr>
          <a:xfrm>
            <a:off x="2268538" y="1844675"/>
            <a:ext cx="1800225" cy="1081088"/>
          </a:xfrm>
          <a:prstGeom prst="borderCallout1">
            <a:avLst>
              <a:gd name="adj1" fmla="val 60146"/>
              <a:gd name="adj2" fmla="val -8333"/>
              <a:gd name="adj3" fmla="val 116336"/>
              <a:gd name="adj4" fmla="val -2858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Deklaracja wysokości zasilenia</a:t>
            </a:r>
          </a:p>
        </p:txBody>
      </p:sp>
      <p:sp>
        <p:nvSpPr>
          <p:cNvPr id="7" name="Objaśnienie liniowe 1 6"/>
          <p:cNvSpPr/>
          <p:nvPr/>
        </p:nvSpPr>
        <p:spPr>
          <a:xfrm>
            <a:off x="4716463" y="1844675"/>
            <a:ext cx="1800225" cy="1079500"/>
          </a:xfrm>
          <a:prstGeom prst="borderCallout1">
            <a:avLst>
              <a:gd name="adj1" fmla="val 60146"/>
              <a:gd name="adj2" fmla="val -8333"/>
              <a:gd name="adj3" fmla="val 119714"/>
              <a:gd name="adj4" fmla="val -29098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Zasilenie min. raz miesiącu</a:t>
            </a:r>
          </a:p>
        </p:txBody>
      </p:sp>
      <p:sp>
        <p:nvSpPr>
          <p:cNvPr id="8" name="Objaśnienie liniowe 1 7"/>
          <p:cNvSpPr/>
          <p:nvPr/>
        </p:nvSpPr>
        <p:spPr>
          <a:xfrm>
            <a:off x="2195513" y="5229225"/>
            <a:ext cx="1800225" cy="1081088"/>
          </a:xfrm>
          <a:prstGeom prst="borderCallout1">
            <a:avLst>
              <a:gd name="adj1" fmla="val 60146"/>
              <a:gd name="adj2" fmla="val -8333"/>
              <a:gd name="adj3" fmla="val 118899"/>
              <a:gd name="adj4" fmla="val -29098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Kontrola wydatków</a:t>
            </a:r>
          </a:p>
        </p:txBody>
      </p:sp>
      <p:sp>
        <p:nvSpPr>
          <p:cNvPr id="12" name="Objaśnienie liniowe 1 11"/>
          <p:cNvSpPr/>
          <p:nvPr/>
        </p:nvSpPr>
        <p:spPr>
          <a:xfrm>
            <a:off x="4787900" y="5229225"/>
            <a:ext cx="1800225" cy="1079500"/>
          </a:xfrm>
          <a:prstGeom prst="borderCallout1">
            <a:avLst>
              <a:gd name="adj1" fmla="val 60146"/>
              <a:gd name="adj2" fmla="val -8333"/>
              <a:gd name="adj3" fmla="val 117147"/>
              <a:gd name="adj4" fmla="val -30637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Nowy telefon za 1 zł</a:t>
            </a:r>
          </a:p>
        </p:txBody>
      </p:sp>
      <p:pic>
        <p:nvPicPr>
          <p:cNvPr id="16391" name="Picture 11" descr="V:\Klienci\polmozbyt\2011\Media Trendy\materiały graficzne\pajak\do prezentacji\Obra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84538"/>
            <a:ext cx="65516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1B Co to jest MixPlus?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dirty="0" smtClean="0">
                <a:latin typeface="Arial" charset="0"/>
                <a:cs typeface="Arial" charset="0"/>
              </a:rPr>
              <a:t>To umowa nie na ilość miesięcy, a na ilość zasileń wybraną kwotą zobowiązania minimum raz w miesiącu</a:t>
            </a:r>
          </a:p>
          <a:p>
            <a:r>
              <a:rPr lang="pl-PL" dirty="0" smtClean="0">
                <a:latin typeface="Arial" charset="0"/>
                <a:cs typeface="Arial" charset="0"/>
              </a:rPr>
              <a:t>To doskonała kontrola kosztów, jak również sposób na pozbycie się uciążliwych rachunków </a:t>
            </a:r>
          </a:p>
          <a:p>
            <a:r>
              <a:rPr lang="pl-PL" dirty="0" smtClean="0">
                <a:latin typeface="Arial" charset="0"/>
                <a:cs typeface="Arial" charset="0"/>
              </a:rPr>
              <a:t>Im częstsze zasilenia tym szybsza wymiana telefonu na nowy</a:t>
            </a:r>
          </a:p>
          <a:p>
            <a:r>
              <a:rPr lang="pl-PL" dirty="0" smtClean="0">
                <a:latin typeface="Arial" charset="0"/>
                <a:cs typeface="Arial" charset="0"/>
              </a:rPr>
              <a:t>To gwarancja najlepszych telefonów w preferencyjnej cenie, najczęściej za 1 zł</a:t>
            </a: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2A Do kogo jest skierowany?</a:t>
            </a:r>
          </a:p>
        </p:txBody>
      </p:sp>
      <p:sp>
        <p:nvSpPr>
          <p:cNvPr id="6" name="Objaśnienie liniowe 1 5"/>
          <p:cNvSpPr/>
          <p:nvPr/>
        </p:nvSpPr>
        <p:spPr>
          <a:xfrm>
            <a:off x="900113" y="1916113"/>
            <a:ext cx="3095625" cy="1800225"/>
          </a:xfrm>
          <a:prstGeom prst="borderCallout1">
            <a:avLst>
              <a:gd name="adj1" fmla="val 60146"/>
              <a:gd name="adj2" fmla="val -8333"/>
              <a:gd name="adj3" fmla="val 91081"/>
              <a:gd name="adj4" fmla="val -23786"/>
            </a:avLst>
          </a:prstGeom>
          <a:solidFill>
            <a:schemeClr val="accent1"/>
          </a:solidFill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Młodzi „telefonożercy”</a:t>
            </a:r>
          </a:p>
        </p:txBody>
      </p:sp>
      <p:sp>
        <p:nvSpPr>
          <p:cNvPr id="7" name="Objaśnienie liniowe 1 6"/>
          <p:cNvSpPr/>
          <p:nvPr/>
        </p:nvSpPr>
        <p:spPr>
          <a:xfrm>
            <a:off x="900113" y="4005263"/>
            <a:ext cx="3167062" cy="1871662"/>
          </a:xfrm>
          <a:prstGeom prst="borderCallout1">
            <a:avLst>
              <a:gd name="adj1" fmla="val 60146"/>
              <a:gd name="adj2" fmla="val -8333"/>
              <a:gd name="adj3" fmla="val 90846"/>
              <a:gd name="adj4" fmla="val -2269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Cenią świat </a:t>
            </a:r>
            <a:r>
              <a:rPr lang="pl-PL" sz="2800" dirty="0" err="1">
                <a:latin typeface="Arial" pitchFamily="34" charset="0"/>
                <a:cs typeface="Arial" pitchFamily="34" charset="0"/>
              </a:rPr>
              <a:t>lifestyle’u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5003800" y="1916113"/>
            <a:ext cx="3097213" cy="1800225"/>
          </a:xfrm>
          <a:prstGeom prst="borderCallout1">
            <a:avLst>
              <a:gd name="adj1" fmla="val 60146"/>
              <a:gd name="adj2" fmla="val -8333"/>
              <a:gd name="adj3" fmla="val 91081"/>
              <a:gd name="adj4" fmla="val -23786"/>
            </a:avLst>
          </a:prstGeom>
          <a:solidFill>
            <a:schemeClr val="accent1"/>
          </a:solidFill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Lubią dobrą zabawę</a:t>
            </a:r>
          </a:p>
        </p:txBody>
      </p:sp>
      <p:sp>
        <p:nvSpPr>
          <p:cNvPr id="12" name="Objaśnienie liniowe 1 11"/>
          <p:cNvSpPr/>
          <p:nvPr/>
        </p:nvSpPr>
        <p:spPr>
          <a:xfrm>
            <a:off x="5003800" y="4005263"/>
            <a:ext cx="3168650" cy="1871662"/>
          </a:xfrm>
          <a:prstGeom prst="borderCallout1">
            <a:avLst>
              <a:gd name="adj1" fmla="val 60146"/>
              <a:gd name="adj2" fmla="val -8333"/>
              <a:gd name="adj3" fmla="val 90846"/>
              <a:gd name="adj4" fmla="val -2269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dirty="0">
                <a:latin typeface="Arial" pitchFamily="34" charset="0"/>
                <a:cs typeface="Arial" pitchFamily="34" charset="0"/>
              </a:rPr>
              <a:t>Telefon= „być albo nie być”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2B Do kogo jest skierowany?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Oferta </a:t>
            </a:r>
            <a:r>
              <a:rPr lang="pl-PL" dirty="0" err="1" smtClean="0">
                <a:latin typeface="Arial" charset="0"/>
                <a:cs typeface="Arial" charset="0"/>
              </a:rPr>
              <a:t>MixPlusa</a:t>
            </a:r>
            <a:r>
              <a:rPr lang="pl-PL" dirty="0" smtClean="0">
                <a:latin typeface="Arial" charset="0"/>
                <a:cs typeface="Arial" charset="0"/>
              </a:rPr>
              <a:t> skierowana jest do osób młodych, „</a:t>
            </a:r>
            <a:r>
              <a:rPr lang="pl-PL" dirty="0" err="1" smtClean="0">
                <a:latin typeface="Arial" charset="0"/>
                <a:cs typeface="Arial" charset="0"/>
              </a:rPr>
              <a:t>telefonożerców</a:t>
            </a:r>
            <a:r>
              <a:rPr lang="pl-PL" dirty="0" smtClean="0">
                <a:latin typeface="Arial" charset="0"/>
                <a:cs typeface="Arial" charset="0"/>
              </a:rPr>
              <a:t>”, dążących do posiadania coraz nowszego i bardziej nowoczesnego telefonu 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Świat </a:t>
            </a:r>
            <a:r>
              <a:rPr lang="pl-PL" dirty="0" err="1" smtClean="0">
                <a:latin typeface="Arial" charset="0"/>
                <a:cs typeface="Arial" charset="0"/>
              </a:rPr>
              <a:t>marek</a:t>
            </a:r>
            <a:r>
              <a:rPr lang="pl-PL" dirty="0" smtClean="0">
                <a:latin typeface="Arial" charset="0"/>
                <a:cs typeface="Arial" charset="0"/>
              </a:rPr>
              <a:t> jest im bliski i preferują produkty „</a:t>
            </a:r>
            <a:r>
              <a:rPr lang="pl-PL" dirty="0" err="1" smtClean="0">
                <a:latin typeface="Arial" charset="0"/>
                <a:cs typeface="Arial" charset="0"/>
              </a:rPr>
              <a:t>lifestylowe</a:t>
            </a:r>
            <a:r>
              <a:rPr lang="pl-PL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Nastawieni są na rozrywkę, przyjemności i dobrą zabawę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Telefon traktują jak coś osobistego, dlatego zależy im na takim, którego nie będą się wstydzić</a:t>
            </a:r>
          </a:p>
        </p:txBody>
      </p:sp>
      <p:pic>
        <p:nvPicPr>
          <p:cNvPr id="19460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3A Co było naszym zadaniem?</a:t>
            </a:r>
          </a:p>
        </p:txBody>
      </p:sp>
      <p:sp>
        <p:nvSpPr>
          <p:cNvPr id="16" name="Objaśnienie liniowe 1 15"/>
          <p:cNvSpPr/>
          <p:nvPr/>
        </p:nvSpPr>
        <p:spPr>
          <a:xfrm>
            <a:off x="6588125" y="1268413"/>
            <a:ext cx="1800225" cy="1081087"/>
          </a:xfrm>
          <a:prstGeom prst="borderCallout1">
            <a:avLst>
              <a:gd name="adj1" fmla="val 60146"/>
              <a:gd name="adj2" fmla="val -8333"/>
              <a:gd name="adj3" fmla="val 117190"/>
              <a:gd name="adj4" fmla="val -2858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Telefon</a:t>
            </a:r>
          </a:p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=</a:t>
            </a:r>
          </a:p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walkman</a:t>
            </a:r>
          </a:p>
        </p:txBody>
      </p:sp>
      <p:sp>
        <p:nvSpPr>
          <p:cNvPr id="17" name="Objaśnienie liniowe 1 16"/>
          <p:cNvSpPr/>
          <p:nvPr/>
        </p:nvSpPr>
        <p:spPr>
          <a:xfrm>
            <a:off x="6588125" y="2636838"/>
            <a:ext cx="1800225" cy="1079500"/>
          </a:xfrm>
          <a:prstGeom prst="borderCallout1">
            <a:avLst>
              <a:gd name="adj1" fmla="val 60146"/>
              <a:gd name="adj2" fmla="val -8333"/>
              <a:gd name="adj3" fmla="val 117147"/>
              <a:gd name="adj4" fmla="val -30124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Młoda grupa docelowa</a:t>
            </a:r>
          </a:p>
        </p:txBody>
      </p:sp>
      <p:sp>
        <p:nvSpPr>
          <p:cNvPr id="18" name="Objaśnienie liniowe 1 17"/>
          <p:cNvSpPr/>
          <p:nvPr/>
        </p:nvSpPr>
        <p:spPr>
          <a:xfrm>
            <a:off x="6588125" y="4076700"/>
            <a:ext cx="1800225" cy="1081088"/>
          </a:xfrm>
          <a:prstGeom prst="borderCallout1">
            <a:avLst>
              <a:gd name="adj1" fmla="val 60146"/>
              <a:gd name="adj2" fmla="val -8333"/>
              <a:gd name="adj3" fmla="val 118899"/>
              <a:gd name="adj4" fmla="val -29611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Non standard</a:t>
            </a:r>
          </a:p>
        </p:txBody>
      </p:sp>
      <p:sp>
        <p:nvSpPr>
          <p:cNvPr id="19" name="Objaśnienie liniowe 1 18"/>
          <p:cNvSpPr/>
          <p:nvPr/>
        </p:nvSpPr>
        <p:spPr>
          <a:xfrm>
            <a:off x="6588125" y="5445125"/>
            <a:ext cx="1800225" cy="1079500"/>
          </a:xfrm>
          <a:prstGeom prst="borderCallout1">
            <a:avLst>
              <a:gd name="adj1" fmla="val 60146"/>
              <a:gd name="adj2" fmla="val -8333"/>
              <a:gd name="adj3" fmla="val 112869"/>
              <a:gd name="adj4" fmla="val -31150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Pająk na polowaniu</a:t>
            </a:r>
          </a:p>
        </p:txBody>
      </p:sp>
      <p:pic>
        <p:nvPicPr>
          <p:cNvPr id="20487" name="Picture 12" descr="V:\Klienci\polmozbyt\2011\Media Trendy\materiały graficzne\pajak\do prezentacji\CENA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52578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  <a:cs typeface="Arial" charset="0"/>
              </a:rPr>
              <a:t>3B Co było naszym zadaniem?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spcBef>
                <a:spcPct val="15000"/>
              </a:spcBef>
              <a:tabLst>
                <a:tab pos="444500" algn="l"/>
              </a:tabLst>
            </a:pPr>
            <a:r>
              <a:rPr lang="pl-PL" dirty="0" smtClean="0"/>
              <a:t>Naszym celem było zachęcenie młodych ludzi do skorzystania z </a:t>
            </a:r>
            <a:r>
              <a:rPr lang="pl-PL" dirty="0" err="1" smtClean="0"/>
              <a:t>MixPlusa</a:t>
            </a:r>
            <a:r>
              <a:rPr lang="pl-PL" dirty="0" smtClean="0"/>
              <a:t>, gwarantującego tym razem super telefon-walkman tylko za 1 zł</a:t>
            </a:r>
          </a:p>
          <a:p>
            <a:pPr>
              <a:spcBef>
                <a:spcPct val="15000"/>
              </a:spcBef>
              <a:tabLst>
                <a:tab pos="444500" algn="l"/>
              </a:tabLst>
            </a:pPr>
            <a:r>
              <a:rPr lang="pl-PL" dirty="0" smtClean="0"/>
              <a:t>Zależało nam na skutecznym i precyzyjnym dotarciu do młodej grupy docelowej </a:t>
            </a:r>
          </a:p>
          <a:p>
            <a:pPr eaLnBrk="1" hangingPunct="1">
              <a:tabLst>
                <a:tab pos="444500" algn="l"/>
              </a:tabLst>
            </a:pPr>
            <a:r>
              <a:rPr lang="pl-PL" dirty="0" smtClean="0"/>
              <a:t>Dodatkowo chcieliśmy w sposób niestandardowy przedstawić i podkreślić muzyczny charakter oferty i telefonu </a:t>
            </a:r>
          </a:p>
          <a:p>
            <a:pPr eaLnBrk="1" hangingPunct="1">
              <a:tabLst>
                <a:tab pos="444500" algn="l"/>
              </a:tabLst>
            </a:pPr>
            <a:r>
              <a:rPr lang="pl-PL" dirty="0" smtClean="0"/>
              <a:t>Wykorzystaliśmy spot telewizyjny i przekaz kampanii, nawiązujący do polowania na wyjątkową okazję (pająk czyhający na ofiarę w sieci)</a:t>
            </a:r>
          </a:p>
          <a:p>
            <a:pPr eaLnBrk="1" hangingPunct="1">
              <a:tabLst>
                <a:tab pos="444500" algn="l"/>
              </a:tabLst>
            </a:pPr>
            <a:endParaRPr lang="pl-PL" dirty="0" smtClean="0">
              <a:latin typeface="Arial" charset="0"/>
              <a:cs typeface="Arial" charset="0"/>
            </a:endParaRPr>
          </a:p>
          <a:p>
            <a:pPr eaLnBrk="1" hangingPunct="1">
              <a:tabLst>
                <a:tab pos="444500" algn="l"/>
              </a:tabLst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4A Niestandard w TV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6588125" y="2133600"/>
            <a:ext cx="1800225" cy="1081088"/>
          </a:xfrm>
          <a:prstGeom prst="borderCallout1">
            <a:avLst>
              <a:gd name="adj1" fmla="val 60146"/>
              <a:gd name="adj2" fmla="val -8333"/>
              <a:gd name="adj3" fmla="val 117190"/>
              <a:gd name="adj4" fmla="val -28585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Zjazd pająka</a:t>
            </a:r>
          </a:p>
        </p:txBody>
      </p:sp>
      <p:sp>
        <p:nvSpPr>
          <p:cNvPr id="10" name="Objaśnienie liniowe 1 9"/>
          <p:cNvSpPr/>
          <p:nvPr/>
        </p:nvSpPr>
        <p:spPr>
          <a:xfrm>
            <a:off x="6588125" y="3933825"/>
            <a:ext cx="1800225" cy="1079500"/>
          </a:xfrm>
          <a:prstGeom prst="borderCallout1">
            <a:avLst>
              <a:gd name="adj1" fmla="val 60146"/>
              <a:gd name="adj2" fmla="val -8333"/>
              <a:gd name="adj3" fmla="val 117147"/>
              <a:gd name="adj4" fmla="val -30124"/>
            </a:avLst>
          </a:prstGeom>
          <a:ln w="762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Wyjście poza standardowe 1/3 ekranu</a:t>
            </a:r>
          </a:p>
        </p:txBody>
      </p:sp>
      <p:pic>
        <p:nvPicPr>
          <p:cNvPr id="22533" name="Picture 9" descr="V:\Klienci\polmozbyt\2011\Media Trendy\materiały graficzne\pajak\b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52181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1908175" y="2205038"/>
            <a:ext cx="935038" cy="14398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4B Niestandard w TV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>
                <a:latin typeface="Arial" charset="0"/>
                <a:cs typeface="Arial" charset="0"/>
              </a:rPr>
              <a:t>W celu realizacji założeń kampanii zdecydowaliśmy się na współpracę z kanałami muzycznymi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latin typeface="Arial" charset="0"/>
                <a:cs typeface="Arial" charset="0"/>
              </a:rPr>
              <a:t>Wykorzystaliśmy innowacyjny format  graficzny „part </a:t>
            </a:r>
            <a:r>
              <a:rPr lang="pl-PL" dirty="0" err="1" smtClean="0">
                <a:latin typeface="Arial" charset="0"/>
                <a:cs typeface="Arial" charset="0"/>
              </a:rPr>
              <a:t>screen</a:t>
            </a:r>
            <a:r>
              <a:rPr lang="pl-PL" dirty="0" smtClean="0">
                <a:latin typeface="Arial" charset="0"/>
                <a:cs typeface="Arial" charset="0"/>
              </a:rPr>
              <a:t> </a:t>
            </a:r>
            <a:r>
              <a:rPr lang="pl-PL" dirty="0" err="1" smtClean="0">
                <a:latin typeface="Arial" charset="0"/>
                <a:cs typeface="Arial" charset="0"/>
              </a:rPr>
              <a:t>advertising</a:t>
            </a:r>
            <a:r>
              <a:rPr lang="pl-PL" dirty="0" smtClean="0">
                <a:latin typeface="Arial" charset="0"/>
                <a:cs typeface="Arial" charset="0"/>
              </a:rPr>
              <a:t>”, emitowany tylko podczas czasu programowego stacji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latin typeface="Arial" charset="0"/>
                <a:cs typeface="Arial" charset="0"/>
              </a:rPr>
              <a:t>Dodatkowo po raz pierwszy zmodyfikowaliśmy dostępny format i wyszliśmy poza standardową 1/3 ekranu</a:t>
            </a:r>
          </a:p>
          <a:p>
            <a:pPr>
              <a:lnSpc>
                <a:spcPct val="90000"/>
              </a:lnSpc>
            </a:pPr>
            <a:r>
              <a:rPr lang="pl-PL" dirty="0" smtClean="0">
                <a:latin typeface="Arial" charset="0"/>
                <a:cs typeface="Arial" charset="0"/>
              </a:rPr>
              <a:t>Oprócz belki na ekranie pojawił się również pająk, zjeżdżający od góry ekranu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dirty="0" smtClean="0">
              <a:latin typeface="Tahoma" pitchFamily="34" charset="0"/>
              <a:cs typeface="Arial" charset="0"/>
            </a:endParaRPr>
          </a:p>
        </p:txBody>
      </p:sp>
      <p:pic>
        <p:nvPicPr>
          <p:cNvPr id="23556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464</Words>
  <Application>Microsoft Office PowerPoint</Application>
  <PresentationFormat>Pokaz na ekranie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Pakiet</vt:lpstr>
      <vt:lpstr>MixPlus  </vt:lpstr>
      <vt:lpstr>1A Co to jest MixPlus?</vt:lpstr>
      <vt:lpstr>1B Co to jest MixPlus?</vt:lpstr>
      <vt:lpstr>2A Do kogo jest skierowany?</vt:lpstr>
      <vt:lpstr>2B Do kogo jest skierowany?</vt:lpstr>
      <vt:lpstr>3A Co było naszym zadaniem?</vt:lpstr>
      <vt:lpstr>3B Co było naszym zadaniem?</vt:lpstr>
      <vt:lpstr>4A Niestandard w TV</vt:lpstr>
      <vt:lpstr>4B Niestandard w TV</vt:lpstr>
      <vt:lpstr>5A Part Screen Advertising</vt:lpstr>
      <vt:lpstr>5B Part Screen Advertising</vt:lpstr>
      <vt:lpstr>6A Nasze wyniki </vt:lpstr>
      <vt:lpstr>6B Nasze wyniki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Wiewióra</dc:creator>
  <cp:lastModifiedBy>krzywicka</cp:lastModifiedBy>
  <cp:revision>123</cp:revision>
  <dcterms:created xsi:type="dcterms:W3CDTF">2010-09-27T08:57:01Z</dcterms:created>
  <dcterms:modified xsi:type="dcterms:W3CDTF">2011-02-10T14:57:04Z</dcterms:modified>
</cp:coreProperties>
</file>