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60" r:id="rId9"/>
    <p:sldId id="266" r:id="rId10"/>
    <p:sldId id="270" r:id="rId11"/>
    <p:sldId id="271" r:id="rId12"/>
    <p:sldId id="261" r:id="rId13"/>
    <p:sldId id="267" r:id="rId14"/>
  </p:sldIdLst>
  <p:sldSz cx="9144000" cy="6858000" type="screen4x3"/>
  <p:notesSz cx="6858000" cy="9144000"/>
  <p:custDataLst>
    <p:tags r:id="rId16"/>
  </p:custData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8CA"/>
    <a:srgbClr val="D515BA"/>
    <a:srgbClr val="FC08FF"/>
    <a:srgbClr val="E923C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7338" autoAdjust="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C14690-6592-4DEC-B15A-0416457752D9}" type="datetimeFigureOut">
              <a:rPr lang="pl-PL"/>
              <a:pPr>
                <a:defRPr/>
              </a:pPr>
              <a:t>2011-02-10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5E5786-26BE-427D-83D0-B3DF25AA29D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F5650-8B8A-4556-B865-ABCCF24B1034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665915-0108-44D6-BBE0-1E8FBDB01115}" type="slidenum">
              <a:rPr lang="pl-PL" smtClean="0"/>
              <a:pPr>
                <a:defRPr/>
              </a:pPr>
              <a:t>13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key visual\MT2011_vis_poziom_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2475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27784" y="3429000"/>
            <a:ext cx="6516216" cy="1470025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27784" y="4941168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205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15556E-C84A-4EC3-8E5A-96A7C07F3881}" type="datetimeFigureOut">
              <a:rPr lang="pl-PL"/>
              <a:pPr>
                <a:defRPr/>
              </a:pPr>
              <a:t>2011-02-10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CED7F3-07E7-4569-A562-A1851F96CE2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://www.121pr.pl/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ctrTitle"/>
          </p:nvPr>
        </p:nvSpPr>
        <p:spPr>
          <a:xfrm>
            <a:off x="2627313" y="3429000"/>
            <a:ext cx="6516687" cy="1470025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Refresh marki 36.6</a:t>
            </a:r>
          </a:p>
        </p:txBody>
      </p:sp>
      <p:sp>
        <p:nvSpPr>
          <p:cNvPr id="16387" name="Podtytuł 2"/>
          <p:cNvSpPr>
            <a:spLocks noGrp="1"/>
          </p:cNvSpPr>
          <p:nvPr>
            <p:ph type="subTitle" idx="1"/>
          </p:nvPr>
        </p:nvSpPr>
        <p:spPr>
          <a:xfrm>
            <a:off x="2627313" y="4941888"/>
            <a:ext cx="6400800" cy="17526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Kategoria: </a:t>
            </a:r>
            <a:r>
              <a:rPr lang="pl-PL" b="1" smtClean="0">
                <a:latin typeface="Arial" charset="0"/>
                <a:cs typeface="Arial" charset="0"/>
              </a:rPr>
              <a:t>INNOWACYJNE DOTARCIE DO SPECYFICZNEJ GRUPY DOCELOWEJ</a:t>
            </a:r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5A Multikino bezendu </a:t>
            </a:r>
          </a:p>
        </p:txBody>
      </p:sp>
      <p:pic>
        <p:nvPicPr>
          <p:cNvPr id="24579" name="Picture 8" descr="http://pepekswiata.com.pl/uploads/images/Multikino%20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6448425"/>
            <a:ext cx="10429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 t="3793"/>
          <a:stretch>
            <a:fillRect/>
          </a:stretch>
        </p:blipFill>
        <p:spPr bwMode="auto">
          <a:xfrm>
            <a:off x="611188" y="1916113"/>
            <a:ext cx="2736850" cy="385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trzałka w prawo 5"/>
          <p:cNvSpPr/>
          <p:nvPr/>
        </p:nvSpPr>
        <p:spPr>
          <a:xfrm>
            <a:off x="3851920" y="3645024"/>
            <a:ext cx="1122424" cy="648072"/>
          </a:xfrm>
          <a:prstGeom prst="rightArrow">
            <a:avLst/>
          </a:prstGeom>
          <a:solidFill>
            <a:srgbClr val="E818CA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844675"/>
            <a:ext cx="2809875" cy="396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5" name="pole tekstowe 7"/>
          <p:cNvSpPr txBox="1">
            <a:spLocks noChangeArrowheads="1"/>
          </p:cNvSpPr>
          <p:nvPr/>
        </p:nvSpPr>
        <p:spPr bwMode="auto">
          <a:xfrm>
            <a:off x="755650" y="6165850"/>
            <a:ext cx="2309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/>
              <a:t>Noc Kina Bezendu</a:t>
            </a:r>
          </a:p>
        </p:txBody>
      </p:sp>
      <p:sp>
        <p:nvSpPr>
          <p:cNvPr id="24586" name="pole tekstowe 8"/>
          <p:cNvSpPr txBox="1">
            <a:spLocks noChangeArrowheads="1"/>
          </p:cNvSpPr>
          <p:nvPr/>
        </p:nvSpPr>
        <p:spPr bwMode="auto">
          <a:xfrm>
            <a:off x="5724525" y="6165850"/>
            <a:ext cx="2281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/>
              <a:t>Multikino Bezendu</a:t>
            </a:r>
          </a:p>
        </p:txBody>
      </p:sp>
      <p:sp>
        <p:nvSpPr>
          <p:cNvPr id="24587" name="pole tekstowe 9"/>
          <p:cNvSpPr txBox="1">
            <a:spLocks noChangeArrowheads="1"/>
          </p:cNvSpPr>
          <p:nvPr/>
        </p:nvSpPr>
        <p:spPr bwMode="auto">
          <a:xfrm>
            <a:off x="3562350" y="4292600"/>
            <a:ext cx="16398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000"/>
              <a:t>Kontynuacja</a:t>
            </a:r>
          </a:p>
          <a:p>
            <a:pPr algn="ctr"/>
            <a:r>
              <a:rPr lang="pl-PL" sz="2000"/>
              <a:t>Komunikacji </a:t>
            </a:r>
          </a:p>
          <a:p>
            <a:pPr algn="ctr"/>
            <a:r>
              <a:rPr lang="pl-PL" sz="2000"/>
              <a:t>Bezendu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4525962"/>
          </a:xfrm>
        </p:spPr>
        <p:txBody>
          <a:bodyPr/>
          <a:lstStyle/>
          <a:p>
            <a:pPr eaLnBrk="1" hangingPunct="1">
              <a:tabLst>
                <a:tab pos="444500" algn="l"/>
              </a:tabLst>
            </a:pPr>
            <a:endParaRPr lang="pl-PL" smtClean="0">
              <a:latin typeface="Arial" charset="0"/>
              <a:cs typeface="Arial" charset="0"/>
            </a:endParaRPr>
          </a:p>
          <a:p>
            <a:pPr eaLnBrk="1" hangingPunct="1">
              <a:tabLst>
                <a:tab pos="444500" algn="l"/>
              </a:tabLst>
            </a:pPr>
            <a:r>
              <a:rPr lang="pl-PL" smtClean="0">
                <a:latin typeface="Arial" charset="0"/>
                <a:cs typeface="Arial" charset="0"/>
              </a:rPr>
              <a:t>Przeprowadziliśmy akcje dedykowane dla użytkowników 36.6, aby dotrzeć do młodzieży w miejscu spędzania  przez nich wolnego czasu i przedstawić benefit nielimitowości/ bezendowości oferty.</a:t>
            </a:r>
          </a:p>
          <a:p>
            <a:pPr eaLnBrk="1" hangingPunct="1">
              <a:tabLst>
                <a:tab pos="444500" algn="l"/>
              </a:tabLst>
            </a:pPr>
            <a:endParaRPr lang="pl-PL" smtClean="0">
              <a:latin typeface="Arial" charset="0"/>
              <a:cs typeface="Arial" charset="0"/>
            </a:endParaRPr>
          </a:p>
          <a:p>
            <a:pPr eaLnBrk="1" hangingPunct="1">
              <a:tabLst>
                <a:tab pos="444500" algn="l"/>
              </a:tabLst>
            </a:pPr>
            <a:r>
              <a:rPr lang="pl-PL" smtClean="0">
                <a:latin typeface="Arial" charset="0"/>
                <a:cs typeface="Arial" charset="0"/>
              </a:rPr>
              <a:t>Chcieliśmy pokazać młodym ludziom, co oznacza hasło bezendu, odnosząc się do mechanizmu niekończących się bonusów w 36.6.</a:t>
            </a:r>
          </a:p>
          <a:p>
            <a:pPr eaLnBrk="1" hangingPunct="1">
              <a:buFontTx/>
              <a:buNone/>
              <a:tabLst>
                <a:tab pos="444500" algn="l"/>
              </a:tabLst>
            </a:pPr>
            <a:endParaRPr lang="pl-PL" smtClean="0">
              <a:latin typeface="Arial" charset="0"/>
              <a:cs typeface="Arial" charset="0"/>
            </a:endParaRPr>
          </a:p>
          <a:p>
            <a:pPr lvl="2" eaLnBrk="1" hangingPunct="1">
              <a:tabLst>
                <a:tab pos="444500" algn="l"/>
              </a:tabLst>
            </a:pPr>
            <a:r>
              <a:rPr lang="pl-PL" sz="2000" smtClean="0">
                <a:latin typeface="Arial" charset="0"/>
                <a:cs typeface="Arial" charset="0"/>
              </a:rPr>
              <a:t> Noc Kina Bezendu – dosypki pop cornu i dolewki napoju bez limitu</a:t>
            </a:r>
          </a:p>
          <a:p>
            <a:pPr lvl="2" eaLnBrk="1" hangingPunct="1">
              <a:tabLst>
                <a:tab pos="444500" algn="l"/>
              </a:tabLst>
            </a:pPr>
            <a:r>
              <a:rPr lang="pl-PL" sz="2000" smtClean="0">
                <a:latin typeface="Arial" charset="0"/>
                <a:cs typeface="Arial" charset="0"/>
              </a:rPr>
              <a:t> Multikino Bezendu – karnet uprawniający do odbioru darmowego biletu do Multikina, codziennie przez 60 dni, w wakacje.</a:t>
            </a:r>
          </a:p>
        </p:txBody>
      </p:sp>
      <p:sp>
        <p:nvSpPr>
          <p:cNvPr id="25603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5B Multikino bezendu </a:t>
            </a:r>
          </a:p>
        </p:txBody>
      </p:sp>
      <p:pic>
        <p:nvPicPr>
          <p:cNvPr id="25604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6A Co osiągnęliśmy?</a:t>
            </a:r>
          </a:p>
        </p:txBody>
      </p:sp>
      <p:sp>
        <p:nvSpPr>
          <p:cNvPr id="26627" name="Prostokąt 5"/>
          <p:cNvSpPr>
            <a:spLocks noChangeArrowheads="1"/>
          </p:cNvSpPr>
          <p:nvPr/>
        </p:nvSpPr>
        <p:spPr bwMode="auto">
          <a:xfrm>
            <a:off x="6443663" y="4652963"/>
            <a:ext cx="25558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i="1"/>
              <a:t>[…]„Siostry" już po pierwszym miesiącu „zaczęły żyć własnym życiem": na Facebook.com został utworzony FAN KLUB SIÓSTR BEZ ENDU!!!, jako oddolna inicjatywy użytkowników, powstały także zabawne przeróbki reklamy na Youtube oraz Demotywatorach. </a:t>
            </a:r>
          </a:p>
          <a:p>
            <a:r>
              <a:rPr lang="pl-PL" sz="1200"/>
              <a:t> </a:t>
            </a:r>
          </a:p>
        </p:txBody>
      </p:sp>
      <p:sp>
        <p:nvSpPr>
          <p:cNvPr id="26628" name="Prostokąt 6"/>
          <p:cNvSpPr>
            <a:spLocks noChangeArrowheads="1"/>
          </p:cNvSpPr>
          <p:nvPr/>
        </p:nvSpPr>
        <p:spPr bwMode="auto">
          <a:xfrm>
            <a:off x="6408738" y="1628775"/>
            <a:ext cx="2735262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b="1"/>
              <a:t>REZULTATY</a:t>
            </a:r>
            <a:r>
              <a:rPr lang="pl-PL" sz="1200"/>
              <a:t/>
            </a:r>
            <a:br>
              <a:rPr lang="pl-PL" sz="1200"/>
            </a:br>
            <a:r>
              <a:rPr lang="pl-PL" sz="1200"/>
              <a:t>• Już po pierwszym miesiącu działań liczba fanów osiągnęła 10.000 osób.</a:t>
            </a:r>
            <a:br>
              <a:rPr lang="pl-PL" sz="1200"/>
            </a:br>
            <a:r>
              <a:rPr lang="pl-PL" sz="1200"/>
              <a:t>• Obecnie na stronie jest ponad 20 tys. aktywnych użytkowników.</a:t>
            </a:r>
            <a:br>
              <a:rPr lang="pl-PL" sz="1200"/>
            </a:br>
            <a:r>
              <a:rPr lang="pl-PL" sz="1200"/>
              <a:t>• Ponad 80 tys. unikalnych odsłon strony.</a:t>
            </a:r>
            <a:br>
              <a:rPr lang="pl-PL" sz="1200"/>
            </a:br>
            <a:r>
              <a:rPr lang="pl-PL" sz="1200"/>
              <a:t>• Ponad 6 tys. interakcji z fanami (komentarze, „lubię to", wpisy na tablicy)</a:t>
            </a:r>
            <a:br>
              <a:rPr lang="pl-PL" sz="1200"/>
            </a:br>
            <a:r>
              <a:rPr lang="pl-PL" sz="1200"/>
              <a:t>Mocna strona kampanii to jenak nie tylko liczba fanów, ale przed wszystkim dialog z odbiorcami - sposób, w jaki marka komunikuje się z użytkownikami i zdobywa stałych i aktywnych zwolenników.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73238"/>
            <a:ext cx="16398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pole tekstowe 5"/>
          <p:cNvSpPr txBox="1">
            <a:spLocks noChangeArrowheads="1"/>
          </p:cNvSpPr>
          <p:nvPr/>
        </p:nvSpPr>
        <p:spPr bwMode="auto">
          <a:xfrm>
            <a:off x="6443663" y="6237288"/>
            <a:ext cx="17446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000" i="1"/>
              <a:t> Źródło: </a:t>
            </a:r>
            <a:r>
              <a:rPr lang="pl-PL" sz="1000" i="1">
                <a:hlinkClick r:id="rId3"/>
              </a:rPr>
              <a:t>http://www.121pr.pl</a:t>
            </a:r>
            <a:endParaRPr lang="pl-PL" sz="1000" i="1"/>
          </a:p>
        </p:txBody>
      </p:sp>
      <p:pic>
        <p:nvPicPr>
          <p:cNvPr id="7" name="Picture 4" descr="http://paweltkaczyk.midea.pl/wp-content/gallery/obrazki/facebook-logo-768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7"/>
            <a:ext cx="1656184" cy="576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6632" name="Grupa 7"/>
          <p:cNvGrpSpPr>
            <a:grpSpLocks/>
          </p:cNvGrpSpPr>
          <p:nvPr/>
        </p:nvGrpSpPr>
        <p:grpSpPr bwMode="auto">
          <a:xfrm>
            <a:off x="323850" y="1989138"/>
            <a:ext cx="1295400" cy="1363662"/>
            <a:chOff x="2124075" y="3357563"/>
            <a:chExt cx="1295400" cy="1363662"/>
          </a:xfrm>
        </p:grpSpPr>
        <p:pic>
          <p:nvPicPr>
            <p:cNvPr id="26643" name="Picture 2" descr="http://www.kasiacerekwicka.pl/static/gallery_photos/tvn-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6238" y="3357563"/>
              <a:ext cx="503237" cy="50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6" descr="http://aukcja.onet.pl/site_images/1/0/marketing/kuba/kuba_logo.gif"/>
            <p:cNvPicPr>
              <a:picLocks noChangeAspect="1" noChangeArrowheads="1"/>
            </p:cNvPicPr>
            <p:nvPr/>
          </p:nvPicPr>
          <p:blipFill>
            <a:blip r:embed="rId6" cstate="print"/>
            <a:srcRect r="55376"/>
            <a:stretch>
              <a:fillRect/>
            </a:stretch>
          </p:blipFill>
          <p:spPr bwMode="auto">
            <a:xfrm>
              <a:off x="2124075" y="3557588"/>
              <a:ext cx="1079500" cy="1163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33" name="Grupa 10"/>
          <p:cNvGrpSpPr>
            <a:grpSpLocks/>
          </p:cNvGrpSpPr>
          <p:nvPr/>
        </p:nvGrpSpPr>
        <p:grpSpPr bwMode="auto">
          <a:xfrm>
            <a:off x="2195513" y="2133600"/>
            <a:ext cx="1822450" cy="1079500"/>
            <a:chOff x="1763713" y="5013325"/>
            <a:chExt cx="1822450" cy="1079500"/>
          </a:xfrm>
        </p:grpSpPr>
        <p:pic>
          <p:nvPicPr>
            <p:cNvPr id="26641" name="Picture 4" descr="http://www.powiat-piaseczynski.info/zdjecia_aktualnosci/you-can-dance_po-prostu-tancz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63713" y="5213350"/>
              <a:ext cx="1822450" cy="879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2" descr="http://www.kasiacerekwicka.pl/static/gallery_photos/tvn-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59113" y="5013325"/>
              <a:ext cx="504825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34" name="pole tekstowe 13"/>
          <p:cNvSpPr txBox="1">
            <a:spLocks noChangeArrowheads="1"/>
          </p:cNvSpPr>
          <p:nvPr/>
        </p:nvSpPr>
        <p:spPr bwMode="auto">
          <a:xfrm>
            <a:off x="179388" y="3500438"/>
            <a:ext cx="167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1400"/>
              <a:t>AMR w naszej TG:</a:t>
            </a:r>
          </a:p>
          <a:p>
            <a:pPr algn="ctr"/>
            <a:r>
              <a:rPr lang="pl-PL" sz="1400"/>
              <a:t>70 006 osób</a:t>
            </a:r>
          </a:p>
        </p:txBody>
      </p:sp>
      <p:sp>
        <p:nvSpPr>
          <p:cNvPr id="26635" name="pole tekstowe 14"/>
          <p:cNvSpPr txBox="1">
            <a:spLocks noChangeArrowheads="1"/>
          </p:cNvSpPr>
          <p:nvPr/>
        </p:nvSpPr>
        <p:spPr bwMode="auto">
          <a:xfrm>
            <a:off x="2339975" y="3500438"/>
            <a:ext cx="167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1400"/>
              <a:t>AMR w naszej TG:</a:t>
            </a:r>
          </a:p>
          <a:p>
            <a:pPr algn="ctr"/>
            <a:r>
              <a:rPr lang="pl-PL" sz="1400"/>
              <a:t>80 795 osób</a:t>
            </a:r>
          </a:p>
        </p:txBody>
      </p:sp>
      <p:sp>
        <p:nvSpPr>
          <p:cNvPr id="26636" name="pole tekstowe 15"/>
          <p:cNvSpPr txBox="1">
            <a:spLocks noChangeArrowheads="1"/>
          </p:cNvSpPr>
          <p:nvPr/>
        </p:nvSpPr>
        <p:spPr bwMode="auto">
          <a:xfrm>
            <a:off x="1350963" y="4076700"/>
            <a:ext cx="13493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000" i="1"/>
              <a:t>Źródło AGB Nielsen </a:t>
            </a:r>
          </a:p>
        </p:txBody>
      </p:sp>
      <p:pic>
        <p:nvPicPr>
          <p:cNvPr id="26637" name="Picture 6"/>
          <p:cNvPicPr>
            <a:picLocks noChangeAspect="1" noChangeArrowheads="1"/>
          </p:cNvPicPr>
          <p:nvPr/>
        </p:nvPicPr>
        <p:blipFill>
          <a:blip r:embed="rId8" cstate="print"/>
          <a:srcRect l="4167" t="6248" r="4156" b="6282"/>
          <a:stretch>
            <a:fillRect/>
          </a:stretch>
        </p:blipFill>
        <p:spPr bwMode="auto">
          <a:xfrm rot="-409440">
            <a:off x="241300" y="4581525"/>
            <a:ext cx="207803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pole tekstowe 19"/>
          <p:cNvSpPr txBox="1">
            <a:spLocks noChangeArrowheads="1"/>
          </p:cNvSpPr>
          <p:nvPr/>
        </p:nvSpPr>
        <p:spPr bwMode="auto">
          <a:xfrm>
            <a:off x="2555875" y="5903913"/>
            <a:ext cx="18002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/>
              <a:t>Na „Noc kina bezendu” przyszło prawie 17 tys widzów.  </a:t>
            </a:r>
          </a:p>
        </p:txBody>
      </p:sp>
      <p:pic>
        <p:nvPicPr>
          <p:cNvPr id="26639" name="Picture 9"/>
          <p:cNvPicPr>
            <a:picLocks noChangeAspect="1" noChangeArrowheads="1"/>
          </p:cNvPicPr>
          <p:nvPr/>
        </p:nvPicPr>
        <p:blipFill>
          <a:blip r:embed="rId9" cstate="print"/>
          <a:srcRect t="3558" b="55602"/>
          <a:stretch>
            <a:fillRect/>
          </a:stretch>
        </p:blipFill>
        <p:spPr bwMode="auto">
          <a:xfrm rot="343664">
            <a:off x="2490788" y="4594225"/>
            <a:ext cx="1912937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0" name="pole tekstowe 22"/>
          <p:cNvSpPr txBox="1">
            <a:spLocks noChangeArrowheads="1"/>
          </p:cNvSpPr>
          <p:nvPr/>
        </p:nvSpPr>
        <p:spPr bwMode="auto">
          <a:xfrm>
            <a:off x="179388" y="5903913"/>
            <a:ext cx="23050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/>
              <a:t>Podczas akcji Multikino Bezendu sprzedaliśmy więcej karnetów niż zakładaliśmy (indeks 110).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6B Co osiągnęliśmy?</a:t>
            </a:r>
          </a:p>
        </p:txBody>
      </p:sp>
      <p:pic>
        <p:nvPicPr>
          <p:cNvPr id="27651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10"/>
          <p:cNvSpPr>
            <a:spLocks noGrp="1" noChangeArrowheads="1"/>
          </p:cNvSpPr>
          <p:nvPr>
            <p:ph idx="1"/>
          </p:nvPr>
        </p:nvSpPr>
        <p:spPr>
          <a:xfrm>
            <a:off x="468313" y="1700213"/>
            <a:ext cx="8229600" cy="410527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pl-PL" dirty="0" smtClean="0"/>
          </a:p>
          <a:p>
            <a:pPr>
              <a:lnSpc>
                <a:spcPct val="90000"/>
              </a:lnSpc>
              <a:defRPr/>
            </a:pPr>
            <a:r>
              <a:rPr lang="pl-PL" dirty="0" smtClean="0"/>
              <a:t>Kampania </a:t>
            </a:r>
            <a:r>
              <a:rPr lang="pl-PL" dirty="0" err="1" smtClean="0"/>
              <a:t>Refresh</a:t>
            </a:r>
            <a:r>
              <a:rPr lang="pl-PL" dirty="0" smtClean="0"/>
              <a:t> 36.6 oparta na komunikacji </a:t>
            </a:r>
            <a:r>
              <a:rPr lang="pl-PL" dirty="0" err="1" smtClean="0"/>
              <a:t>Bezendu</a:t>
            </a:r>
            <a:r>
              <a:rPr lang="pl-PL" dirty="0" smtClean="0"/>
              <a:t>, okazała się dużym sukcesem. </a:t>
            </a:r>
          </a:p>
          <a:p>
            <a:pPr>
              <a:lnSpc>
                <a:spcPct val="90000"/>
              </a:lnSpc>
              <a:defRPr/>
            </a:pPr>
            <a:r>
              <a:rPr lang="pl-PL" dirty="0" smtClean="0"/>
              <a:t>Dzięki precyzyjnie dopasowanej komunikacji udało nam się dotrzeć do specyficznej grupy docelowej:</a:t>
            </a:r>
            <a:endParaRPr lang="pl-PL" b="1" dirty="0" smtClean="0"/>
          </a:p>
          <a:p>
            <a:pPr lvl="1">
              <a:lnSpc>
                <a:spcPct val="90000"/>
              </a:lnSpc>
              <a:defRPr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TV – show Kuby Wojewódzkiego obejrzało 70 006 osób z naszej grupy docelowej, wielką bitwę 80 795 osób. </a:t>
            </a:r>
          </a:p>
          <a:p>
            <a:pPr lvl="1">
              <a:lnSpc>
                <a:spcPct val="90000"/>
              </a:lnSpc>
              <a:defRPr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Internet –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Facebook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: po pierwszym miesiącu działań liczba fanów osiągnęła 10 tys. osób. Obecnie na stronie jest ponad 20 tys. aktywnych użytkowników. Ponad 80 tys. unikalnych odsłon strony.</a:t>
            </a:r>
          </a:p>
          <a:p>
            <a:pPr lvl="1">
              <a:lnSpc>
                <a:spcPct val="90000"/>
              </a:lnSpc>
              <a:defRPr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Kino – w Nocy Kina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Bezendu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wzięło udział ok. 17 tys. widzów. 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lnSpc>
                <a:spcPct val="90000"/>
              </a:lnSpc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Nasze działania sprawiły, że siostry stały się rozpoznawalne wśród młodych ludzi. Również słowo „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bezendu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", przyjęło się w grupie docelowej i na stałe zostało włączone do potocznego języka.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defRPr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1A Założenia kampanii - 				Refresh marki 36.6</a:t>
            </a:r>
          </a:p>
        </p:txBody>
      </p:sp>
      <p:pic>
        <p:nvPicPr>
          <p:cNvPr id="9" name="Obraz 21" descr="36,6_logo_wSiec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1481307" cy="1196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8" descr="36i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95936" y="2996952"/>
            <a:ext cx="1619672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7" descr="http://www.onetechnologies.com/images/refre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2997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4" name="Grupa 12"/>
          <p:cNvGrpSpPr>
            <a:grpSpLocks/>
          </p:cNvGrpSpPr>
          <p:nvPr/>
        </p:nvGrpSpPr>
        <p:grpSpPr bwMode="auto">
          <a:xfrm>
            <a:off x="5508625" y="1628775"/>
            <a:ext cx="3527425" cy="4679950"/>
            <a:chOff x="4859338" y="2133600"/>
            <a:chExt cx="4249737" cy="4546600"/>
          </a:xfrm>
        </p:grpSpPr>
        <p:pic>
          <p:nvPicPr>
            <p:cNvPr id="174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3689" t="5794" r="10402" b="8472"/>
            <a:stretch>
              <a:fillRect/>
            </a:stretch>
          </p:blipFill>
          <p:spPr bwMode="auto">
            <a:xfrm>
              <a:off x="4859338" y="2133600"/>
              <a:ext cx="3600450" cy="4464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2725" y="2276475"/>
              <a:ext cx="143986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1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5963" y="6453188"/>
              <a:ext cx="1439862" cy="227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2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67625" y="4365625"/>
              <a:ext cx="1441450" cy="2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Prostokąt 12"/>
          <p:cNvSpPr/>
          <p:nvPr/>
        </p:nvSpPr>
        <p:spPr bwMode="auto">
          <a:xfrm>
            <a:off x="2916238" y="4581525"/>
            <a:ext cx="237013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nowa oferta </a:t>
            </a:r>
          </a:p>
          <a:p>
            <a:pPr algn="ctr">
              <a:defRPr/>
            </a:pP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„rozmowy i </a:t>
            </a:r>
            <a:r>
              <a:rPr lang="pl-PL" sz="1600" b="1" dirty="0" err="1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smsy</a:t>
            </a: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 </a:t>
            </a:r>
            <a:r>
              <a:rPr lang="pl-PL" sz="1600" b="1" dirty="0" err="1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bezendu</a:t>
            </a: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14" name="Prostokąt 13"/>
          <p:cNvSpPr/>
          <p:nvPr/>
        </p:nvSpPr>
        <p:spPr bwMode="auto">
          <a:xfrm>
            <a:off x="3492500" y="1916113"/>
            <a:ext cx="2370138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nowy wizerunek</a:t>
            </a:r>
          </a:p>
          <a:p>
            <a:pPr algn="ctr">
              <a:defRPr/>
            </a:pP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„siostry </a:t>
            </a:r>
            <a:r>
              <a:rPr lang="pl-PL" sz="1600" b="1" dirty="0" err="1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bezendu</a:t>
            </a: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17" name="Prostokąt 16"/>
          <p:cNvSpPr/>
          <p:nvPr/>
        </p:nvSpPr>
        <p:spPr bwMode="auto">
          <a:xfrm>
            <a:off x="3348038" y="5805488"/>
            <a:ext cx="23701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„swoboda komunikacji”</a:t>
            </a:r>
          </a:p>
        </p:txBody>
      </p:sp>
      <p:sp>
        <p:nvSpPr>
          <p:cNvPr id="18" name="Prostokąt 17"/>
          <p:cNvSpPr/>
          <p:nvPr/>
        </p:nvSpPr>
        <p:spPr bwMode="auto">
          <a:xfrm>
            <a:off x="5292725" y="6381750"/>
            <a:ext cx="237013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„</a:t>
            </a:r>
            <a:r>
              <a:rPr lang="pl-PL" sz="1600" b="1" dirty="0" err="1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word</a:t>
            </a: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 of </a:t>
            </a:r>
            <a:r>
              <a:rPr lang="pl-PL" sz="1600" b="1" dirty="0" err="1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mouth</a:t>
            </a:r>
            <a:r>
              <a:rPr lang="pl-PL" sz="16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1B Założenia kampanii - 				Refresh marki 36.6</a:t>
            </a:r>
          </a:p>
        </p:txBody>
      </p:sp>
      <p:sp>
        <p:nvSpPr>
          <p:cNvPr id="18437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844675"/>
            <a:ext cx="8713788" cy="4608513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Naszym zadaniem było dotarcie do bardzo specyficznej grupy docelowej poprzez stworzenie wiarygodnej komunikacji generującej Word of Mouth.</a:t>
            </a: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Kluczowym przekazem kampanii była „swoboda komunikacji” – jeden spójny, główny benefit, jakim jest możliwość komunikacji bez ograniczeń/ bez limitów.</a:t>
            </a: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Zależało nam na szerokim zakomunikowaniu odświeżonej marki 36.6 i motywu „sióstr bezendu”.</a:t>
            </a: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Dodatkowo chcieliśmy uświadomić konsumentom, benefity, które daje im nowa, odświeżona marka, czyli „rozmowy i smsy bezendu”.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2A Do kogo trafiamy?        			Grupa docelowa.</a:t>
            </a:r>
          </a:p>
        </p:txBody>
      </p:sp>
      <p:grpSp>
        <p:nvGrpSpPr>
          <p:cNvPr id="19459" name="Grupa 35"/>
          <p:cNvGrpSpPr>
            <a:grpSpLocks/>
          </p:cNvGrpSpPr>
          <p:nvPr/>
        </p:nvGrpSpPr>
        <p:grpSpPr bwMode="auto">
          <a:xfrm>
            <a:off x="100013" y="2708275"/>
            <a:ext cx="3509962" cy="3703638"/>
            <a:chOff x="4781401" y="2420869"/>
            <a:chExt cx="4016276" cy="3701346"/>
          </a:xfrm>
        </p:grpSpPr>
        <p:sp>
          <p:nvSpPr>
            <p:cNvPr id="16" name="Prostokąt 15"/>
            <p:cNvSpPr/>
            <p:nvPr/>
          </p:nvSpPr>
          <p:spPr>
            <a:xfrm>
              <a:off x="5159233" y="3068168"/>
              <a:ext cx="1157109" cy="4616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młodzi</a:t>
              </a:r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4872226" y="4795886"/>
              <a:ext cx="2063541" cy="4616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spontaniczni</a:t>
              </a:r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5833153" y="3572681"/>
              <a:ext cx="2930011" cy="399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mają własne zdanie</a:t>
              </a: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4990298" y="2420869"/>
              <a:ext cx="3496759" cy="4616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robią to co lubią, czują</a:t>
              </a: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5566128" y="5660538"/>
              <a:ext cx="2610307" cy="4616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nikogo nie udają</a:t>
              </a:r>
            </a:p>
          </p:txBody>
        </p:sp>
        <p:sp>
          <p:nvSpPr>
            <p:cNvPr id="21" name="Prostokąt 20"/>
            <p:cNvSpPr/>
            <p:nvPr/>
          </p:nvSpPr>
          <p:spPr>
            <a:xfrm>
              <a:off x="4781401" y="4219980"/>
              <a:ext cx="3722003" cy="5838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3200" b="1" dirty="0" err="1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reklamoodporn</a:t>
              </a:r>
              <a:r>
                <a:rPr lang="pl-PL" sz="2400" b="1" dirty="0" err="1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i</a:t>
              </a:r>
              <a:endParaRPr lang="pl-PL" sz="24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endParaRPr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6957565" y="5156025"/>
              <a:ext cx="1840112" cy="399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wyluzowani</a:t>
              </a:r>
            </a:p>
          </p:txBody>
        </p:sp>
      </p:grpSp>
      <p:sp>
        <p:nvSpPr>
          <p:cNvPr id="29" name="Prostokąt 28"/>
          <p:cNvSpPr/>
          <p:nvPr/>
        </p:nvSpPr>
        <p:spPr>
          <a:xfrm>
            <a:off x="5545138" y="2636838"/>
            <a:ext cx="12842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MUZYKA</a:t>
            </a:r>
          </a:p>
        </p:txBody>
      </p:sp>
      <p:grpSp>
        <p:nvGrpSpPr>
          <p:cNvPr id="19461" name="Grupa 34"/>
          <p:cNvGrpSpPr>
            <a:grpSpLocks/>
          </p:cNvGrpSpPr>
          <p:nvPr/>
        </p:nvGrpSpPr>
        <p:grpSpPr bwMode="auto">
          <a:xfrm>
            <a:off x="5651500" y="2708275"/>
            <a:ext cx="3227388" cy="3846513"/>
            <a:chOff x="709846" y="2010221"/>
            <a:chExt cx="3225365" cy="3847138"/>
          </a:xfrm>
        </p:grpSpPr>
        <p:sp>
          <p:nvSpPr>
            <p:cNvPr id="22" name="Prostokąt 21"/>
            <p:cNvSpPr/>
            <p:nvPr/>
          </p:nvSpPr>
          <p:spPr>
            <a:xfrm>
              <a:off x="2366157" y="2010221"/>
              <a:ext cx="1569054" cy="462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ZNAJOMI</a:t>
              </a:r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1312718" y="3162933"/>
              <a:ext cx="1910152" cy="4001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CZAS WOLNY</a:t>
              </a: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709846" y="4098123"/>
              <a:ext cx="1551602" cy="4604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IMPREZY</a:t>
              </a:r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838353" y="4747516"/>
              <a:ext cx="2211588" cy="4001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SPOŁECZNOŚCI</a:t>
              </a:r>
            </a:p>
          </p:txBody>
        </p:sp>
        <p:sp>
          <p:nvSpPr>
            <p:cNvPr id="27" name="Prostokąt 26"/>
            <p:cNvSpPr/>
            <p:nvPr/>
          </p:nvSpPr>
          <p:spPr>
            <a:xfrm>
              <a:off x="781239" y="2586578"/>
              <a:ext cx="1724530" cy="4620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INTERNET</a:t>
              </a:r>
            </a:p>
          </p:txBody>
        </p:sp>
        <p:sp>
          <p:nvSpPr>
            <p:cNvPr id="28" name="Prostokąt 27"/>
            <p:cNvSpPr/>
            <p:nvPr/>
          </p:nvSpPr>
          <p:spPr>
            <a:xfrm>
              <a:off x="2293178" y="3666253"/>
              <a:ext cx="1056612" cy="4620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SMSY</a:t>
              </a:r>
            </a:p>
          </p:txBody>
        </p:sp>
        <p:sp>
          <p:nvSpPr>
            <p:cNvPr id="30" name="Prostokąt 29"/>
            <p:cNvSpPr/>
            <p:nvPr/>
          </p:nvSpPr>
          <p:spPr>
            <a:xfrm>
              <a:off x="2150392" y="5395321"/>
              <a:ext cx="1296175" cy="462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400" b="1" dirty="0">
                  <a:ln w="19050">
                    <a:noFill/>
                    <a:prstDash val="solid"/>
                  </a:ln>
                  <a:solidFill>
                    <a:schemeClr val="accent3"/>
                  </a:solidFill>
                  <a:latin typeface="Arial" pitchFamily="34" charset="0"/>
                </a:rPr>
                <a:t>HOBBY</a:t>
              </a:r>
            </a:p>
          </p:txBody>
        </p:sp>
      </p:grpSp>
      <p:pic>
        <p:nvPicPr>
          <p:cNvPr id="32" name="Picture 40" descr="C:\Documents and Settings\frankowska\Ustawienia lokalne\Temporary Internet Files\Content.IE5\O2DNMMPY\MC90029568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773238"/>
            <a:ext cx="1152525" cy="144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19" descr="C:\Documents and Settings\frankowska\Ustawienia lokalne\Temporary Internet Files\Content.IE5\K9CF7XTM\MC90043238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5805488"/>
            <a:ext cx="863600" cy="86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4" name="pole tekstowe 30"/>
          <p:cNvSpPr txBox="1">
            <a:spLocks noChangeArrowheads="1"/>
          </p:cNvSpPr>
          <p:nvPr/>
        </p:nvSpPr>
        <p:spPr bwMode="auto">
          <a:xfrm>
            <a:off x="1258888" y="2060575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i="1"/>
              <a:t>Kim są?</a:t>
            </a:r>
          </a:p>
        </p:txBody>
      </p:sp>
      <p:sp>
        <p:nvSpPr>
          <p:cNvPr id="19465" name="pole tekstowe 34"/>
          <p:cNvSpPr txBox="1">
            <a:spLocks noChangeArrowheads="1"/>
          </p:cNvSpPr>
          <p:nvPr/>
        </p:nvSpPr>
        <p:spPr bwMode="auto">
          <a:xfrm>
            <a:off x="6588125" y="2060575"/>
            <a:ext cx="147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i="1"/>
              <a:t>CO ROBIĄ?</a:t>
            </a:r>
          </a:p>
        </p:txBody>
      </p:sp>
      <p:sp>
        <p:nvSpPr>
          <p:cNvPr id="36" name="Prostokąt 35"/>
          <p:cNvSpPr/>
          <p:nvPr/>
        </p:nvSpPr>
        <p:spPr>
          <a:xfrm>
            <a:off x="7740650" y="4941888"/>
            <a:ext cx="10699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>
                <a:ln w="19050">
                  <a:noFill/>
                  <a:prstDash val="solid"/>
                </a:ln>
                <a:solidFill>
                  <a:schemeClr val="accent3"/>
                </a:solidFill>
                <a:latin typeface="Arial" pitchFamily="34" charset="0"/>
              </a:rPr>
              <a:t>SPORT</a:t>
            </a:r>
          </a:p>
        </p:txBody>
      </p:sp>
      <p:pic>
        <p:nvPicPr>
          <p:cNvPr id="18458" name="Picture 26" descr="C:\Documents and Settings\frankowska\Ustawienia lokalne\Temporary Internet Files\Content.IE5\EN2PPE32\MC900295691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3860800"/>
            <a:ext cx="1552575" cy="12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2B Do kogo trafiamy? </a:t>
            </a:r>
            <a:br>
              <a:rPr lang="pl-PL" smtClean="0">
                <a:latin typeface="Arial" charset="0"/>
                <a:cs typeface="Arial" charset="0"/>
              </a:rPr>
            </a:br>
            <a:r>
              <a:rPr lang="pl-PL" smtClean="0">
                <a:latin typeface="Arial" charset="0"/>
                <a:cs typeface="Arial" charset="0"/>
              </a:rPr>
              <a:t>		Grupa docelowa.</a:t>
            </a:r>
          </a:p>
        </p:txBody>
      </p:sp>
      <p:sp>
        <p:nvSpPr>
          <p:cNvPr id="20485" name="Symbol zastępczy zawartości 2"/>
          <p:cNvSpPr>
            <a:spLocks noGrp="1"/>
          </p:cNvSpPr>
          <p:nvPr>
            <p:ph idx="1"/>
          </p:nvPr>
        </p:nvSpPr>
        <p:spPr>
          <a:xfrm>
            <a:off x="250825" y="2060575"/>
            <a:ext cx="8642350" cy="3529013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Celem kampanii było dotarcie do młodzieży, która powoli wyrasta ze świata nastolatków i jest nieustannie atakowana reklamą, ale uważa się za „reklamoodporną”.</a:t>
            </a: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Dbają o swoją „strefę swobody”, w świecie w którym wszyscy dookoła mówią im co mają robić, jak mają wyglądać, w co mają się ubierać…</a:t>
            </a: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Do grupy docelowej należą młodzi ludzie, którzy poszukują swojego własnego JA, tego kim są i dokąd chcą zmierzać.</a:t>
            </a:r>
          </a:p>
          <a:p>
            <a:pPr eaLnBrk="1" hangingPunct="1">
              <a:buFontTx/>
              <a:buNone/>
            </a:pPr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zaokrąglony 28"/>
          <p:cNvSpPr/>
          <p:nvPr/>
        </p:nvSpPr>
        <p:spPr>
          <a:xfrm>
            <a:off x="3924300" y="1773238"/>
            <a:ext cx="1368425" cy="93503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latin typeface="Arial" pitchFamily="34" charset="0"/>
                <a:cs typeface="Arial" pitchFamily="34" charset="0"/>
              </a:rPr>
              <a:t>Internet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2195513" y="1773238"/>
            <a:ext cx="1368425" cy="93503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latin typeface="Arial" pitchFamily="34" charset="0"/>
                <a:cs typeface="Arial" pitchFamily="34" charset="0"/>
              </a:rPr>
              <a:t>TV</a:t>
            </a:r>
          </a:p>
        </p:txBody>
      </p:sp>
      <p:sp>
        <p:nvSpPr>
          <p:cNvPr id="21508" name="Tytuł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7122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3A Bezendu, bezendu, bezendu…</a:t>
            </a:r>
          </a:p>
        </p:txBody>
      </p:sp>
      <p:grpSp>
        <p:nvGrpSpPr>
          <p:cNvPr id="21509" name="Grupa 22"/>
          <p:cNvGrpSpPr>
            <a:grpSpLocks/>
          </p:cNvGrpSpPr>
          <p:nvPr/>
        </p:nvGrpSpPr>
        <p:grpSpPr bwMode="auto">
          <a:xfrm rot="1429114">
            <a:off x="1604963" y="2100263"/>
            <a:ext cx="265112" cy="336550"/>
            <a:chOff x="2791993" y="591956"/>
            <a:chExt cx="265180" cy="337383"/>
          </a:xfrm>
        </p:grpSpPr>
        <p:sp>
          <p:nvSpPr>
            <p:cNvPr id="24" name="Strzałka w prawo 23"/>
            <p:cNvSpPr/>
            <p:nvPr/>
          </p:nvSpPr>
          <p:spPr>
            <a:xfrm rot="20400000">
              <a:off x="2791993" y="591956"/>
              <a:ext cx="265180" cy="33738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Strzałka w prawo 4"/>
            <p:cNvSpPr/>
            <p:nvPr/>
          </p:nvSpPr>
          <p:spPr>
            <a:xfrm rot="20400000">
              <a:off x="2787556" y="669901"/>
              <a:ext cx="184197" cy="202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l-PL" sz="1400"/>
            </a:p>
          </p:txBody>
        </p:sp>
      </p:grp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341438"/>
            <a:ext cx="792162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" descr="http://www.djibnet.com/photo/3914728401-3d-people-and-symbol-inter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12875"/>
            <a:ext cx="10080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Prostokąt zaokrąglony 29"/>
          <p:cNvSpPr/>
          <p:nvPr/>
        </p:nvSpPr>
        <p:spPr>
          <a:xfrm>
            <a:off x="7451725" y="1773238"/>
            <a:ext cx="1368425" cy="93503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latin typeface="Arial" pitchFamily="34" charset="0"/>
                <a:cs typeface="Arial" pitchFamily="34" charset="0"/>
              </a:rPr>
              <a:t>OOH</a:t>
            </a:r>
          </a:p>
        </p:txBody>
      </p:sp>
      <p:sp>
        <p:nvSpPr>
          <p:cNvPr id="31" name="Prostokąt zaokrąglony 30"/>
          <p:cNvSpPr/>
          <p:nvPr/>
        </p:nvSpPr>
        <p:spPr>
          <a:xfrm>
            <a:off x="5818188" y="1773238"/>
            <a:ext cx="1368425" cy="93503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latin typeface="Arial" pitchFamily="34" charset="0"/>
                <a:cs typeface="Arial" pitchFamily="34" charset="0"/>
              </a:rPr>
              <a:t>Kino</a:t>
            </a:r>
          </a:p>
        </p:txBody>
      </p:sp>
      <p:pic>
        <p:nvPicPr>
          <p:cNvPr id="21514" name="Picture 6" descr="http://www.yardflex.com/archives/SMDB%20Film%20Reel_medium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0350" y="1484313"/>
            <a:ext cx="6985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2"/>
          <p:cNvPicPr>
            <a:picLocks noChangeAspect="1" noChangeArrowheads="1"/>
          </p:cNvPicPr>
          <p:nvPr/>
        </p:nvPicPr>
        <p:blipFill>
          <a:blip r:embed="rId6" cstate="print"/>
          <a:srcRect l="16000" t="8000" r="12000" b="12000"/>
          <a:stretch>
            <a:fillRect/>
          </a:stretch>
        </p:blipFill>
        <p:spPr bwMode="auto">
          <a:xfrm>
            <a:off x="250825" y="1628775"/>
            <a:ext cx="14081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6" name="Grupa 22"/>
          <p:cNvGrpSpPr>
            <a:grpSpLocks/>
          </p:cNvGrpSpPr>
          <p:nvPr/>
        </p:nvGrpSpPr>
        <p:grpSpPr bwMode="auto">
          <a:xfrm>
            <a:off x="2124075" y="3357563"/>
            <a:ext cx="1295400" cy="1363662"/>
            <a:chOff x="2124075" y="3357563"/>
            <a:chExt cx="1295400" cy="1363662"/>
          </a:xfrm>
        </p:grpSpPr>
        <p:pic>
          <p:nvPicPr>
            <p:cNvPr id="21525" name="Picture 2" descr="http://www.kasiacerekwicka.pl/static/gallery_photos/tvn-log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6238" y="3357563"/>
              <a:ext cx="503237" cy="50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6" name="Picture 6" descr="http://aukcja.onet.pl/site_images/1/0/marketing/kuba/kuba_logo.gif"/>
            <p:cNvPicPr>
              <a:picLocks noChangeAspect="1" noChangeArrowheads="1"/>
            </p:cNvPicPr>
            <p:nvPr/>
          </p:nvPicPr>
          <p:blipFill>
            <a:blip r:embed="rId8" cstate="print"/>
            <a:srcRect r="55376"/>
            <a:stretch>
              <a:fillRect/>
            </a:stretch>
          </p:blipFill>
          <p:spPr bwMode="auto">
            <a:xfrm>
              <a:off x="2124075" y="3557588"/>
              <a:ext cx="1079500" cy="1163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17" name="Grupa 25"/>
          <p:cNvGrpSpPr>
            <a:grpSpLocks/>
          </p:cNvGrpSpPr>
          <p:nvPr/>
        </p:nvGrpSpPr>
        <p:grpSpPr bwMode="auto">
          <a:xfrm>
            <a:off x="1763713" y="5013325"/>
            <a:ext cx="1822450" cy="1079500"/>
            <a:chOff x="1763713" y="5013325"/>
            <a:chExt cx="1822450" cy="1079500"/>
          </a:xfrm>
        </p:grpSpPr>
        <p:pic>
          <p:nvPicPr>
            <p:cNvPr id="21523" name="Picture 4" descr="http://www.powiat-piaseczynski.info/zdjecia_aktualnosci/you-can-dance_po-prostu-tancz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63713" y="5213350"/>
              <a:ext cx="1822450" cy="879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4" name="Picture 2" descr="http://www.kasiacerekwicka.pl/static/gallery_photos/tvn-log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59113" y="5013325"/>
              <a:ext cx="504825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8" name="Picture 2"/>
          <p:cNvPicPr>
            <a:picLocks noChangeAspect="1" noChangeArrowheads="1"/>
          </p:cNvPicPr>
          <p:nvPr/>
        </p:nvPicPr>
        <p:blipFill>
          <a:blip r:embed="rId10" cstate="print"/>
          <a:srcRect l="16000" t="8000" r="12000" b="12000"/>
          <a:stretch>
            <a:fillRect/>
          </a:stretch>
        </p:blipFill>
        <p:spPr bwMode="auto">
          <a:xfrm>
            <a:off x="3995738" y="4149725"/>
            <a:ext cx="1406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http://paweltkaczyk.midea.pl/wp-content/gallery/obrazki/facebook-logo-7681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5936" y="3645025"/>
            <a:ext cx="1339684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20" name="Picture 8" descr="http://pepekswiata.com.pl/uploads/images/Multikino%20log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7400" y="4581525"/>
            <a:ext cx="129698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7400" y="3068638"/>
            <a:ext cx="1262063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51500" y="5084763"/>
            <a:ext cx="180181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ytuł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3B Bezendu, bezendu, bezendu…</a:t>
            </a:r>
          </a:p>
        </p:txBody>
      </p:sp>
      <p:sp>
        <p:nvSpPr>
          <p:cNvPr id="21509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5040312"/>
          </a:xfrm>
        </p:spPr>
        <p:txBody>
          <a:bodyPr/>
          <a:lstStyle/>
          <a:p>
            <a:pPr eaLnBrk="1" hangingPunct="1">
              <a:tabLst>
                <a:tab pos="444500" algn="l"/>
              </a:tabLst>
              <a:defRPr/>
            </a:pPr>
            <a:endParaRPr lang="pl-PL" dirty="0" smtClean="0"/>
          </a:p>
          <a:p>
            <a:pPr eaLnBrk="1" hangingPunct="1">
              <a:tabLst>
                <a:tab pos="444500" algn="l"/>
              </a:tabLst>
              <a:defRPr/>
            </a:pPr>
            <a:r>
              <a:rPr lang="pl-PL" dirty="0" smtClean="0"/>
              <a:t>Ze względu na specyfikę grupy docelowej komunikację przeprowadziliśmy wielotorowo: </a:t>
            </a:r>
          </a:p>
          <a:p>
            <a:pPr lvl="1" eaLnBrk="1" hangingPunct="1">
              <a:tabLst>
                <a:tab pos="444500" algn="l"/>
              </a:tabLst>
              <a:defRPr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Standardowe wykorzystanie masowych mediów: TV (stacje ogólnopolskie i stacje tematyczne), Internet  (główne portale, pakiety dedykowane, telewizja internetowa),  OOH (tablice 6x3, 12x4), Kino (51 kin).</a:t>
            </a:r>
          </a:p>
          <a:p>
            <a:pPr lvl="1" eaLnBrk="1" hangingPunct="1">
              <a:buFontTx/>
              <a:buNone/>
              <a:tabLst>
                <a:tab pos="444500" algn="l"/>
              </a:tabLst>
              <a:defRPr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tabLst>
                <a:tab pos="444500" algn="l"/>
              </a:tabLst>
              <a:defRPr/>
            </a:pPr>
            <a:r>
              <a:rPr lang="pl-PL" dirty="0" smtClean="0"/>
              <a:t>Niestandardowe wykorzystanie popularnych formatów TV, z którymi identyfikują się młodzi:</a:t>
            </a:r>
            <a:endParaRPr lang="pl-PL" sz="1200" dirty="0" smtClean="0"/>
          </a:p>
          <a:p>
            <a:pPr lvl="1" eaLnBrk="1" hangingPunct="1">
              <a:tabLst>
                <a:tab pos="444500" algn="l"/>
              </a:tabLst>
              <a:defRPr/>
            </a:pP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You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Dance</a:t>
            </a:r>
          </a:p>
          <a:p>
            <a:pPr lvl="1" eaLnBrk="1" hangingPunct="1">
              <a:tabLst>
                <a:tab pos="444500" algn="l"/>
              </a:tabLst>
              <a:defRPr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Kuba Wojewódzki</a:t>
            </a:r>
          </a:p>
          <a:p>
            <a:pPr lvl="1" eaLnBrk="1" hangingPunct="1">
              <a:tabLst>
                <a:tab pos="444500" algn="l"/>
              </a:tabLst>
              <a:defRPr/>
            </a:pPr>
            <a:endParaRPr lang="pl-PL" sz="1800" dirty="0" err="1" smtClean="0">
              <a:latin typeface="Arial" pitchFamily="34" charset="0"/>
              <a:cs typeface="Arial" pitchFamily="34" charset="0"/>
            </a:endParaRPr>
          </a:p>
          <a:p>
            <a:pPr marL="342900" lvl="1" indent="-342900" eaLnBrk="1" hangingPunct="1">
              <a:tabLst>
                <a:tab pos="444500" algn="l"/>
              </a:tabLst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 Akcje dedykowane dla użytkowników 36.6:</a:t>
            </a:r>
          </a:p>
          <a:p>
            <a:pPr lvl="1" eaLnBrk="1" hangingPunct="1">
              <a:tabLst>
                <a:tab pos="444500" algn="l"/>
              </a:tabLst>
              <a:defRPr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Noc Kina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Bezendu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tabLst>
                <a:tab pos="444500" algn="l"/>
              </a:tabLst>
              <a:defRPr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Multikino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Bezendu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ytuł 1"/>
          <p:cNvSpPr>
            <a:spLocks noGrp="1"/>
          </p:cNvSpPr>
          <p:nvPr>
            <p:ph type="title"/>
          </p:nvPr>
        </p:nvSpPr>
        <p:spPr>
          <a:xfrm>
            <a:off x="468313" y="414338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4A Siostry w programach          		rozrywkowych TVN </a:t>
            </a:r>
          </a:p>
        </p:txBody>
      </p:sp>
      <p:pic>
        <p:nvPicPr>
          <p:cNvPr id="1029" name="Picture 2" descr="http://www.kasiacerekwicka.pl/static/gallery_photos/tv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9575" y="5661025"/>
            <a:ext cx="9350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http://www.powiat-piaseczynski.info/zdjecia_aktualnosci/you-can-dance_po-prostu-tanc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356992"/>
            <a:ext cx="2089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6" descr="http://aukcja.onet.pl/site_images/1/0/marketing/kuba/kuba_logo.gif"/>
          <p:cNvPicPr>
            <a:picLocks noChangeAspect="1" noChangeArrowheads="1"/>
          </p:cNvPicPr>
          <p:nvPr/>
        </p:nvPicPr>
        <p:blipFill>
          <a:blip r:embed="rId5" cstate="print"/>
          <a:srcRect r="55376"/>
          <a:stretch>
            <a:fillRect/>
          </a:stretch>
        </p:blipFill>
        <p:spPr bwMode="auto">
          <a:xfrm>
            <a:off x="1691680" y="3284984"/>
            <a:ext cx="10795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51520" y="2780928"/>
          <a:ext cx="3960440" cy="3562596"/>
        </p:xfrm>
        <a:graphic>
          <a:graphicData uri="http://schemas.openxmlformats.org/presentationml/2006/ole">
            <p:oleObj spid="_x0000_s1026" name="Pakiet" r:id="rId6" imgW="380880" imgH="485640" progId="Package">
              <p:embed/>
            </p:oleObj>
          </a:graphicData>
        </a:graphic>
      </p:graphicFrame>
      <p:graphicFrame>
        <p:nvGraphicFramePr>
          <p:cNvPr id="1027" name="Object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55976" y="2780928"/>
          <a:ext cx="4320480" cy="3600400"/>
        </p:xfrm>
        <a:graphic>
          <a:graphicData uri="http://schemas.openxmlformats.org/presentationml/2006/ole">
            <p:oleObj spid="_x0000_s1027" name="Pakiet" r:id="rId7" imgW="380880" imgH="485640" progId="Package">
              <p:embed/>
            </p:oleObj>
          </a:graphicData>
        </a:graphic>
      </p:graphicFrame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557040"/>
            <a:ext cx="8229600" cy="935856"/>
          </a:xfrm>
        </p:spPr>
        <p:txBody>
          <a:bodyPr/>
          <a:lstStyle/>
          <a:p>
            <a:pPr eaLnBrk="1" hangingPunct="1">
              <a:tabLst>
                <a:tab pos="444500" algn="l"/>
              </a:tabLst>
              <a:defRPr/>
            </a:pPr>
            <a:endParaRPr lang="pl-PL" dirty="0" smtClean="0"/>
          </a:p>
          <a:p>
            <a:pPr eaLnBrk="1" hangingPunct="1">
              <a:tabLst>
                <a:tab pos="444500" algn="l"/>
              </a:tabLst>
              <a:defRPr/>
            </a:pPr>
            <a:r>
              <a:rPr lang="pl-PL" dirty="0" smtClean="0"/>
              <a:t>Filmiki do obejrzenia – proszę kliknąć na ikonę programu </a:t>
            </a:r>
          </a:p>
          <a:p>
            <a:pPr lvl="1" eaLnBrk="1" hangingPunct="1">
              <a:buFontTx/>
              <a:buNone/>
              <a:tabLst>
                <a:tab pos="444500" algn="l"/>
              </a:tabLst>
              <a:defRPr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trzałka w prawo 8"/>
          <p:cNvSpPr/>
          <p:nvPr/>
        </p:nvSpPr>
        <p:spPr>
          <a:xfrm rot="14540674">
            <a:off x="2458667" y="4893111"/>
            <a:ext cx="1056990" cy="58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prawo 9"/>
          <p:cNvSpPr/>
          <p:nvPr/>
        </p:nvSpPr>
        <p:spPr>
          <a:xfrm rot="17765943">
            <a:off x="5493554" y="4892541"/>
            <a:ext cx="1056990" cy="58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4B Siostry w programach          		rozrywkowych TVN </a:t>
            </a:r>
          </a:p>
        </p:txBody>
      </p:sp>
      <p:sp>
        <p:nvSpPr>
          <p:cNvPr id="23555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782763"/>
            <a:ext cx="8642350" cy="4525962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Umieściliśmy siostry bezendu w dwóch popularnych programach rozrywkowych TVN, które mają bardzo wysoką oglądalność w naszej grupie docelowej:</a:t>
            </a:r>
          </a:p>
          <a:p>
            <a:pPr lvl="2" eaLnBrk="1" hangingPunct="1"/>
            <a:r>
              <a:rPr lang="pl-PL" sz="2000" smtClean="0">
                <a:latin typeface="Arial" charset="0"/>
                <a:cs typeface="Arial" charset="0"/>
              </a:rPr>
              <a:t> Kuba Wojewódzki - prowadzący został uznany za autorytet młodzieży, wskazany w badaniu przeprowadzonym przez Rzeczpospolitą na zlecenie Millward Brown SMG/KRC*</a:t>
            </a:r>
          </a:p>
          <a:p>
            <a:pPr lvl="2" eaLnBrk="1" hangingPunct="1"/>
            <a:r>
              <a:rPr lang="pl-PL" sz="2000" smtClean="0">
                <a:latin typeface="Arial" charset="0"/>
                <a:cs typeface="Arial" charset="0"/>
              </a:rPr>
              <a:t> You Can Dance – Wielka Bitwa – kultowy show, który zapoczątkował modę na taniec wśród młodych ludzi</a:t>
            </a:r>
          </a:p>
          <a:p>
            <a:pPr lvl="2" eaLnBrk="1" hangingPunct="1">
              <a:buFontTx/>
              <a:buNone/>
            </a:pPr>
            <a:endParaRPr lang="pl-PL" sz="2000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Wizerunek sióstr został naturalnie wpleciony w format programów, u Kuby Wojewódzkiego wystąpiły w roli hostess wręczających prezenty gościom. W wielkiej bitwie tańczyły i zachęcały widzów do głosowania. </a:t>
            </a: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</p:txBody>
      </p:sp>
      <p:pic>
        <p:nvPicPr>
          <p:cNvPr id="23556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Prostokąt 6"/>
          <p:cNvSpPr>
            <a:spLocks noChangeArrowheads="1"/>
          </p:cNvSpPr>
          <p:nvPr/>
        </p:nvSpPr>
        <p:spPr bwMode="auto">
          <a:xfrm>
            <a:off x="0" y="6581775"/>
            <a:ext cx="1744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200" i="1"/>
              <a:t>Źródło: Rzeczpospolita</a:t>
            </a:r>
            <a:endParaRPr lang="en-GB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ca6bf3abc8c515d48857a5c5328843bb275e6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</TotalTime>
  <Words>766</Words>
  <Application>Microsoft Office PowerPoint</Application>
  <PresentationFormat>Pokaz na ekranie (4:3)</PresentationFormat>
  <Paragraphs>109</Paragraphs>
  <Slides>13</Slides>
  <Notes>2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5" baseType="lpstr">
      <vt:lpstr>Motyw pakietu Office</vt:lpstr>
      <vt:lpstr>Pakiet</vt:lpstr>
      <vt:lpstr>Refresh marki 36.6</vt:lpstr>
      <vt:lpstr>1A Założenia kampanii -     Refresh marki 36.6</vt:lpstr>
      <vt:lpstr>1B Założenia kampanii -     Refresh marki 36.6</vt:lpstr>
      <vt:lpstr>2A Do kogo trafiamy?           Grupa docelowa.</vt:lpstr>
      <vt:lpstr>2B Do kogo trafiamy?    Grupa docelowa.</vt:lpstr>
      <vt:lpstr>3A Bezendu, bezendu, bezendu…</vt:lpstr>
      <vt:lpstr>3B Bezendu, bezendu, bezendu…</vt:lpstr>
      <vt:lpstr>4A Siostry w programach            rozrywkowych TVN </vt:lpstr>
      <vt:lpstr>4B Siostry w programach            rozrywkowych TVN </vt:lpstr>
      <vt:lpstr>5A Multikino bezendu </vt:lpstr>
      <vt:lpstr>5B Multikino bezendu </vt:lpstr>
      <vt:lpstr>6A Co osiągnęliśmy?</vt:lpstr>
      <vt:lpstr>6B Co osiągnęliśmy?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Agata Wiewióra</dc:creator>
  <cp:lastModifiedBy> </cp:lastModifiedBy>
  <cp:revision>151</cp:revision>
  <dcterms:created xsi:type="dcterms:W3CDTF">2010-09-27T08:57:01Z</dcterms:created>
  <dcterms:modified xsi:type="dcterms:W3CDTF">2011-02-10T16:35:15Z</dcterms:modified>
</cp:coreProperties>
</file>